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docProps/app.xml" ContentType="application/vnd.openxmlformats-officedocument.extended-properties+xml"/>
  <Override PartName="/docProps/core.xml" ContentType="application/vnd.openxmlformats-package.core-properties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Default Extension="png" ContentType="image/png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docProps/custom.xml" ContentType="application/vnd.openxmlformats-officedocument.custom-properties+xml"/>
</Types>
</file>

<file path=_rels/.rels><?xml version="1.0" encoding="UTF-8" standalone="yes"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officeDocument/2006/relationships/extended-properties" Target="docProps/app.xml"/><Relationship Id="rId3" Type="http://schemas.openxmlformats.org/package/2006/relationships/metadata/core-properties" Target="docProps/core.xml"/><Relationship Id="rId4" Type="http://schemas.openxmlformats.org/officeDocument/2006/relationships/custom-properties" Target="docProps/custom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</p:sldIdLst>
  <p:sldSz cx="7772400" cy="10058400"/>
  <p:notesSz cx="7772400" cy="10058400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8" d="100"/>
          <a:sy n="78" d="100"/>
        </p:scale>
        <p:origin x="-1536" y="-84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theme" Target="theme/theme1.xml"/><Relationship Id="rId3" Type="http://schemas.openxmlformats.org/officeDocument/2006/relationships/viewProps" Target="viewProps.xml"/><Relationship Id="rId4" Type="http://schemas.openxmlformats.org/officeDocument/2006/relationships/presProps" Target="presProps.xml"/><Relationship Id="rId5" Type="http://schemas.openxmlformats.org/officeDocument/2006/relationships/tableStyles" Target="tableStyles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9" Type="http://schemas.openxmlformats.org/officeDocument/2006/relationships/slide" Target="slides/slide4.xml"/><Relationship Id="rId10" Type="http://schemas.openxmlformats.org/officeDocument/2006/relationships/slide" Target="slides/slide5.xml"/><Relationship Id="rId11" Type="http://schemas.openxmlformats.org/officeDocument/2006/relationships/slide" Target="slides/slide6.xml"/><Relationship Id="rId12" Type="http://schemas.openxmlformats.org/officeDocument/2006/relationships/slide" Target="slides/slide7.xml"/><Relationship Id="rId13" Type="http://schemas.openxmlformats.org/officeDocument/2006/relationships/slide" Target="slides/slide8.xml"/><Relationship Id="rId14" Type="http://schemas.openxmlformats.org/officeDocument/2006/relationships/slide" Target="slides/slide9.xml"/></Relationships>

</file>

<file path=ppt/slideLayouts/_rels/slideLayout1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582930" y="3118104"/>
            <a:ext cx="6606540" cy="211226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165860" y="5632704"/>
            <a:ext cx="5440680" cy="25146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idx="2" sz="half"/>
          </p:nvPr>
        </p:nvSpPr>
        <p:spPr>
          <a:xfrm>
            <a:off x="388620" y="2313432"/>
            <a:ext cx="3380994" cy="66385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idx="3" sz="half"/>
          </p:nvPr>
        </p:nvSpPr>
        <p:spPr>
          <a:xfrm>
            <a:off x="4002786" y="2313432"/>
            <a:ext cx="3380994" cy="66385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6" name="Holder 6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7" name="Holder 7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5" name="Holder 5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4" name="Holder 4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theme" Target="../theme/theme1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88620" y="402336"/>
            <a:ext cx="6995160" cy="16093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88620" y="2313432"/>
            <a:ext cx="6995160" cy="66385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>
          <a:xfrm>
            <a:off x="2642616" y="9354312"/>
            <a:ext cx="2487168" cy="5029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>
          <a:xfrm>
            <a:off x="388620" y="9354312"/>
            <a:ext cx="1787652" cy="5029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>
          <a:xfrm>
            <a:off x="5596128" y="9354312"/>
            <a:ext cx="1787652" cy="5029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 folHlink="folHlink" hlink="hlink" accent1="accent1" accent2="accent2" accent3="accent3" accent4="accent4" accent5="accent5" accent6="accent6" tx2="dk2" bg2="lt2" tx1="dk1" bg1="lt1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.png"/><Relationship Id="rId3" Type="http://schemas.openxmlformats.org/officeDocument/2006/relationships/image" Target="../media/image2.png"/></Relationships>

</file>

<file path=ppt/slides/_rels/slide2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3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4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3.png"/><Relationship Id="rId3" Type="http://schemas.openxmlformats.org/officeDocument/2006/relationships/image" Target="../media/image4.png"/><Relationship Id="rId4" Type="http://schemas.openxmlformats.org/officeDocument/2006/relationships/image" Target="../media/image5.png"/></Relationships>

</file>

<file path=ppt/slides/_rels/slide5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6.png"/></Relationships>

</file>

<file path=ppt/slides/_rels/slide6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7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7.png"/></Relationships>

</file>

<file path=ppt/slides/_rels/slide8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9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780287" y="850393"/>
            <a:ext cx="6096000" cy="474345"/>
            <a:chOff x="780287" y="850393"/>
            <a:chExt cx="6096000" cy="474345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780287" y="850393"/>
              <a:ext cx="3541775" cy="473962"/>
            </a:xfrm>
            <a:prstGeom prst="rect">
              <a:avLst/>
            </a:prstGeom>
          </p:spPr>
        </p:pic>
        <p:sp>
          <p:nvSpPr>
            <p:cNvPr id="4" name="object 4"/>
            <p:cNvSpPr/>
            <p:nvPr/>
          </p:nvSpPr>
          <p:spPr>
            <a:xfrm>
              <a:off x="896111" y="1210056"/>
              <a:ext cx="5980430" cy="27940"/>
            </a:xfrm>
            <a:custGeom>
              <a:avLst/>
              <a:gdLst/>
              <a:ahLst/>
              <a:cxnLst/>
              <a:rect l="l" t="t" r="r" b="b"/>
              <a:pathLst>
                <a:path w="5980430" h="27940">
                  <a:moveTo>
                    <a:pt x="5980176" y="0"/>
                  </a:moveTo>
                  <a:lnTo>
                    <a:pt x="0" y="0"/>
                  </a:lnTo>
                  <a:lnTo>
                    <a:pt x="0" y="27431"/>
                  </a:lnTo>
                  <a:lnTo>
                    <a:pt x="5980176" y="27431"/>
                  </a:lnTo>
                  <a:lnTo>
                    <a:pt x="5980176" y="0"/>
                  </a:lnTo>
                  <a:close/>
                </a:path>
              </a:pathLst>
            </a:custGeom>
            <a:solidFill>
              <a:srgbClr val="C00000"/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5" name="object 5"/>
          <p:cNvSpPr txBox="1"/>
          <p:nvPr/>
        </p:nvSpPr>
        <p:spPr>
          <a:xfrm>
            <a:off x="863532" y="900176"/>
            <a:ext cx="5997575" cy="2666365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50800">
              <a:lnSpc>
                <a:spcPct val="100000"/>
              </a:lnSpc>
              <a:spcBef>
                <a:spcPts val="95"/>
              </a:spcBef>
            </a:pPr>
            <a:r>
              <a:rPr dirty="0" sz="1600" spc="-5" b="1">
                <a:latin typeface="Calibri"/>
                <a:cs typeface="Calibri"/>
              </a:rPr>
              <a:t>Section</a:t>
            </a:r>
            <a:r>
              <a:rPr dirty="0" sz="1600" spc="-10" b="1">
                <a:latin typeface="Calibri"/>
                <a:cs typeface="Calibri"/>
              </a:rPr>
              <a:t> </a:t>
            </a:r>
            <a:r>
              <a:rPr dirty="0" sz="1600" spc="-5" b="1">
                <a:latin typeface="Calibri"/>
                <a:cs typeface="Calibri"/>
              </a:rPr>
              <a:t>6-12</a:t>
            </a:r>
            <a:r>
              <a:rPr dirty="0" sz="1600" spc="-10" b="1">
                <a:latin typeface="Calibri"/>
                <a:cs typeface="Calibri"/>
              </a:rPr>
              <a:t> </a:t>
            </a:r>
            <a:r>
              <a:rPr dirty="0" sz="1600" spc="-5" b="1">
                <a:latin typeface="Calibri"/>
                <a:cs typeface="Calibri"/>
              </a:rPr>
              <a:t>:</a:t>
            </a:r>
            <a:r>
              <a:rPr dirty="0" sz="1600" spc="10" b="1">
                <a:latin typeface="Calibri"/>
                <a:cs typeface="Calibri"/>
              </a:rPr>
              <a:t> </a:t>
            </a:r>
            <a:r>
              <a:rPr dirty="0" sz="1600" spc="-5" b="1">
                <a:latin typeface="Calibri"/>
                <a:cs typeface="Calibri"/>
              </a:rPr>
              <a:t>Cylindrical</a:t>
            </a:r>
            <a:r>
              <a:rPr dirty="0" sz="1600" b="1">
                <a:latin typeface="Calibri"/>
                <a:cs typeface="Calibri"/>
              </a:rPr>
              <a:t> </a:t>
            </a:r>
            <a:r>
              <a:rPr dirty="0" sz="1600" spc="-5" b="1">
                <a:latin typeface="Calibri"/>
                <a:cs typeface="Calibri"/>
              </a:rPr>
              <a:t>Coordinates</a:t>
            </a:r>
            <a:endParaRPr sz="16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5"/>
              </a:spcBef>
            </a:pPr>
            <a:endParaRPr sz="1350">
              <a:latin typeface="Calibri"/>
              <a:cs typeface="Calibri"/>
            </a:endParaRPr>
          </a:p>
          <a:p>
            <a:pPr marL="50165" marR="17780">
              <a:lnSpc>
                <a:spcPct val="113599"/>
              </a:lnSpc>
            </a:pPr>
            <a:r>
              <a:rPr dirty="0" baseline="5050" sz="1650" spc="-7">
                <a:latin typeface="Calibri"/>
                <a:cs typeface="Calibri"/>
              </a:rPr>
              <a:t>As </a:t>
            </a:r>
            <a:r>
              <a:rPr dirty="0" baseline="5050" sz="1650">
                <a:latin typeface="Calibri"/>
                <a:cs typeface="Calibri"/>
              </a:rPr>
              <a:t>with </a:t>
            </a:r>
            <a:r>
              <a:rPr dirty="0" baseline="5050" sz="1650" spc="-7">
                <a:latin typeface="Calibri"/>
                <a:cs typeface="Calibri"/>
              </a:rPr>
              <a:t>two dimensional space the standard </a:t>
            </a:r>
            <a:r>
              <a:rPr dirty="0" sz="1600" spc="-145">
                <a:latin typeface="Symbol"/>
                <a:cs typeface="Symbol"/>
              </a:rPr>
              <a:t></a:t>
            </a:r>
            <a:r>
              <a:rPr dirty="0" sz="1600" spc="-145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x</a:t>
            </a:r>
            <a:r>
              <a:rPr dirty="0" baseline="4629" sz="1800">
                <a:latin typeface="Times New Roman"/>
                <a:cs typeface="Times New Roman"/>
              </a:rPr>
              <a:t>, </a:t>
            </a:r>
            <a:r>
              <a:rPr dirty="0" baseline="4629" sz="1800" spc="7" i="1">
                <a:latin typeface="Times New Roman"/>
                <a:cs typeface="Times New Roman"/>
              </a:rPr>
              <a:t>y</a:t>
            </a:r>
            <a:r>
              <a:rPr dirty="0" baseline="4629" sz="1800" spc="7">
                <a:latin typeface="Times New Roman"/>
                <a:cs typeface="Times New Roman"/>
              </a:rPr>
              <a:t>, </a:t>
            </a:r>
            <a:r>
              <a:rPr dirty="0" baseline="4629" sz="1800" spc="-7" i="1">
                <a:latin typeface="Times New Roman"/>
                <a:cs typeface="Times New Roman"/>
              </a:rPr>
              <a:t>z </a:t>
            </a:r>
            <a:r>
              <a:rPr dirty="0" sz="1600" spc="-145">
                <a:latin typeface="Symbol"/>
                <a:cs typeface="Symbol"/>
              </a:rPr>
              <a:t></a:t>
            </a:r>
            <a:r>
              <a:rPr dirty="0" sz="1600" spc="-145">
                <a:latin typeface="Times New Roman"/>
                <a:cs typeface="Times New Roman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coordinate system </a:t>
            </a:r>
            <a:r>
              <a:rPr dirty="0" baseline="5050" sz="1650" spc="-15">
                <a:latin typeface="Calibri"/>
                <a:cs typeface="Calibri"/>
              </a:rPr>
              <a:t>is </a:t>
            </a:r>
            <a:r>
              <a:rPr dirty="0" baseline="5050" sz="1650" spc="-7">
                <a:latin typeface="Calibri"/>
                <a:cs typeface="Calibri"/>
              </a:rPr>
              <a:t>called </a:t>
            </a:r>
            <a:r>
              <a:rPr dirty="0" baseline="5050" sz="1650">
                <a:latin typeface="Calibri"/>
                <a:cs typeface="Calibri"/>
              </a:rPr>
              <a:t>the </a:t>
            </a:r>
            <a:r>
              <a:rPr dirty="0" baseline="5050" sz="1650" spc="-7">
                <a:latin typeface="Calibri"/>
                <a:cs typeface="Calibri"/>
              </a:rPr>
              <a:t>Cartesian </a:t>
            </a:r>
            <a:r>
              <a:rPr dirty="0" baseline="5050" sz="165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coordinate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system.</a:t>
            </a:r>
            <a:r>
              <a:rPr dirty="0" sz="1100" spc="3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>
                <a:latin typeface="Calibri"/>
                <a:cs typeface="Calibri"/>
              </a:rPr>
              <a:t> the </a:t>
            </a:r>
            <a:r>
              <a:rPr dirty="0" sz="1100" spc="-5">
                <a:latin typeface="Calibri"/>
                <a:cs typeface="Calibri"/>
              </a:rPr>
              <a:t>last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two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sections</a:t>
            </a:r>
            <a:r>
              <a:rPr dirty="0" sz="1100">
                <a:latin typeface="Calibri"/>
                <a:cs typeface="Calibri"/>
              </a:rPr>
              <a:t> of</a:t>
            </a:r>
            <a:r>
              <a:rPr dirty="0" sz="1100" spc="-5">
                <a:latin typeface="Calibri"/>
                <a:cs typeface="Calibri"/>
              </a:rPr>
              <a:t> this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chapter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we’ll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looking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at</a:t>
            </a:r>
            <a:r>
              <a:rPr dirty="0" sz="1100">
                <a:latin typeface="Calibri"/>
                <a:cs typeface="Calibri"/>
              </a:rPr>
              <a:t> some </a:t>
            </a:r>
            <a:r>
              <a:rPr dirty="0" sz="1100" spc="-5">
                <a:latin typeface="Calibri"/>
                <a:cs typeface="Calibri"/>
              </a:rPr>
              <a:t>alternate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coordinate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systems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for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three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dimensional</a:t>
            </a:r>
            <a:r>
              <a:rPr dirty="0" sz="1100">
                <a:latin typeface="Calibri"/>
                <a:cs typeface="Calibri"/>
              </a:rPr>
              <a:t> space.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55"/>
              </a:spcBef>
            </a:pPr>
            <a:endParaRPr sz="1150">
              <a:latin typeface="Calibri"/>
              <a:cs typeface="Calibri"/>
            </a:endParaRPr>
          </a:p>
          <a:p>
            <a:pPr marL="50165" marR="76200">
              <a:lnSpc>
                <a:spcPct val="109700"/>
              </a:lnSpc>
            </a:pPr>
            <a:r>
              <a:rPr dirty="0" sz="1100">
                <a:latin typeface="Calibri"/>
                <a:cs typeface="Calibri"/>
              </a:rPr>
              <a:t>We’ll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start </a:t>
            </a:r>
            <a:r>
              <a:rPr dirty="0" sz="1100">
                <a:latin typeface="Calibri"/>
                <a:cs typeface="Calibri"/>
              </a:rPr>
              <a:t>off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with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cylindrical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coordinate system.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one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fairly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simple as it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nothing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more than 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 </a:t>
            </a:r>
            <a:r>
              <a:rPr dirty="0" sz="1100">
                <a:latin typeface="Calibri"/>
                <a:cs typeface="Calibri"/>
              </a:rPr>
              <a:t>extension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u="sng" sz="1100" spc="-5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Calibri"/>
                <a:cs typeface="Calibri"/>
              </a:rPr>
              <a:t>polar</a:t>
            </a:r>
            <a:r>
              <a:rPr dirty="0" u="sng" sz="110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Calibri"/>
                <a:cs typeface="Calibri"/>
              </a:rPr>
              <a:t> </a:t>
            </a:r>
            <a:r>
              <a:rPr dirty="0" u="sng" sz="1100" spc="-5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Calibri"/>
                <a:cs typeface="Calibri"/>
              </a:rPr>
              <a:t>coordinates</a:t>
            </a:r>
            <a:r>
              <a:rPr dirty="0" sz="1100" spc="10">
                <a:solidFill>
                  <a:srgbClr val="0000FF"/>
                </a:solidFill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into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three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dimensions.</a:t>
            </a:r>
            <a:r>
              <a:rPr dirty="0" sz="1100" spc="25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Not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only</a:t>
            </a:r>
            <a:r>
              <a:rPr dirty="0" sz="1100" spc="-5">
                <a:latin typeface="Calibri"/>
                <a:cs typeface="Calibri"/>
              </a:rPr>
              <a:t> is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it an extension</a:t>
            </a:r>
            <a:r>
              <a:rPr dirty="0" sz="1100">
                <a:latin typeface="Calibri"/>
                <a:cs typeface="Calibri"/>
              </a:rPr>
              <a:t> of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polar 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coordinates,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but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extend it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into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-5">
                <a:latin typeface="Calibri"/>
                <a:cs typeface="Calibri"/>
              </a:rPr>
              <a:t>third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dimension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just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as</a:t>
            </a:r>
            <a:r>
              <a:rPr dirty="0" sz="1100">
                <a:latin typeface="Calibri"/>
                <a:cs typeface="Calibri"/>
              </a:rPr>
              <a:t> we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extend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Cartesian coordinates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third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dimension.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All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add</a:t>
            </a:r>
            <a:r>
              <a:rPr dirty="0" sz="1100">
                <a:latin typeface="Calibri"/>
                <a:cs typeface="Calibri"/>
              </a:rPr>
              <a:t> a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z</a:t>
            </a:r>
            <a:r>
              <a:rPr dirty="0" sz="1100" spc="-10" i="1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on </a:t>
            </a:r>
            <a:r>
              <a:rPr dirty="0" sz="1100" spc="-5">
                <a:latin typeface="Calibri"/>
                <a:cs typeface="Calibri"/>
              </a:rPr>
              <a:t>as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third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coordinate.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r</a:t>
            </a:r>
            <a:r>
              <a:rPr dirty="0" sz="1100" spc="10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50" spc="-25">
                <a:latin typeface="Symbol"/>
                <a:cs typeface="Symbol"/>
              </a:rPr>
              <a:t></a:t>
            </a:r>
            <a:r>
              <a:rPr dirty="0" sz="1150" spc="-55">
                <a:latin typeface="Times New Roman"/>
                <a:cs typeface="Times New Roman"/>
              </a:rPr>
              <a:t> </a:t>
            </a:r>
            <a:r>
              <a:rPr dirty="0" sz="1100" spc="-5">
                <a:latin typeface="Calibri"/>
                <a:cs typeface="Calibri"/>
              </a:rPr>
              <a:t>are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-5">
                <a:latin typeface="Calibri"/>
                <a:cs typeface="Calibri"/>
              </a:rPr>
              <a:t>same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as </a:t>
            </a:r>
            <a:r>
              <a:rPr dirty="0" sz="1100">
                <a:latin typeface="Calibri"/>
                <a:cs typeface="Calibri"/>
              </a:rPr>
              <a:t>with 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polar coordinates.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1400">
              <a:latin typeface="Calibri"/>
              <a:cs typeface="Calibri"/>
            </a:endParaRPr>
          </a:p>
          <a:p>
            <a:pPr marL="50800">
              <a:lnSpc>
                <a:spcPct val="100000"/>
              </a:lnSpc>
              <a:spcBef>
                <a:spcPts val="5"/>
              </a:spcBef>
            </a:pPr>
            <a:r>
              <a:rPr dirty="0" sz="1100" spc="-5">
                <a:latin typeface="Calibri"/>
                <a:cs typeface="Calibri"/>
              </a:rPr>
              <a:t>Here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sketch</a:t>
            </a:r>
            <a:r>
              <a:rPr dirty="0" sz="1100" spc="-2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 a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point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in</a:t>
            </a:r>
            <a:r>
              <a:rPr dirty="0" sz="1100" spc="180">
                <a:latin typeface="Calibri"/>
                <a:cs typeface="Calibri"/>
              </a:rPr>
              <a:t> </a:t>
            </a:r>
            <a:r>
              <a:rPr dirty="0" sz="1200" spc="65">
                <a:latin typeface="Tahoma"/>
                <a:cs typeface="Tahoma"/>
              </a:rPr>
              <a:t>ℝ</a:t>
            </a:r>
            <a:r>
              <a:rPr dirty="0" baseline="43650" sz="1050" spc="97">
                <a:latin typeface="Times New Roman"/>
                <a:cs typeface="Times New Roman"/>
              </a:rPr>
              <a:t>3</a:t>
            </a:r>
            <a:r>
              <a:rPr dirty="0" baseline="43650" sz="1050" spc="-37">
                <a:latin typeface="Times New Roman"/>
                <a:cs typeface="Times New Roman"/>
              </a:rPr>
              <a:t> </a:t>
            </a:r>
            <a:r>
              <a:rPr dirty="0" sz="1100">
                <a:latin typeface="Calibri"/>
                <a:cs typeface="Calibri"/>
              </a:rPr>
              <a:t>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901675" y="6605196"/>
            <a:ext cx="5900420" cy="577215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algn="just" marL="12700" marR="5080">
              <a:lnSpc>
                <a:spcPct val="109500"/>
              </a:lnSpc>
              <a:spcBef>
                <a:spcPts val="105"/>
              </a:spcBef>
            </a:pP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-5">
                <a:latin typeface="Calibri"/>
                <a:cs typeface="Calibri"/>
              </a:rPr>
              <a:t>conversions </a:t>
            </a:r>
            <a:r>
              <a:rPr dirty="0" sz="1100">
                <a:latin typeface="Calibri"/>
                <a:cs typeface="Calibri"/>
              </a:rPr>
              <a:t>for </a:t>
            </a:r>
            <a:r>
              <a:rPr dirty="0" sz="1100" i="1">
                <a:latin typeface="Calibri"/>
                <a:cs typeface="Calibri"/>
              </a:rPr>
              <a:t>x </a:t>
            </a:r>
            <a:r>
              <a:rPr dirty="0" sz="1100" spc="-5">
                <a:latin typeface="Calibri"/>
                <a:cs typeface="Calibri"/>
              </a:rPr>
              <a:t>and </a:t>
            </a:r>
            <a:r>
              <a:rPr dirty="0" sz="1100" i="1">
                <a:latin typeface="Calibri"/>
                <a:cs typeface="Calibri"/>
              </a:rPr>
              <a:t>y </a:t>
            </a:r>
            <a:r>
              <a:rPr dirty="0" sz="1100" spc="-5">
                <a:latin typeface="Calibri"/>
                <a:cs typeface="Calibri"/>
              </a:rPr>
              <a:t>are the same conversions that </a:t>
            </a:r>
            <a:r>
              <a:rPr dirty="0" sz="1100">
                <a:latin typeface="Calibri"/>
                <a:cs typeface="Calibri"/>
              </a:rPr>
              <a:t>we used </a:t>
            </a:r>
            <a:r>
              <a:rPr dirty="0" sz="1100" spc="-5">
                <a:latin typeface="Calibri"/>
                <a:cs typeface="Calibri"/>
              </a:rPr>
              <a:t>back when we were looking </a:t>
            </a:r>
            <a:r>
              <a:rPr dirty="0" sz="1100" spc="-10">
                <a:latin typeface="Calibri"/>
                <a:cs typeface="Calibri"/>
              </a:rPr>
              <a:t>at </a:t>
            </a:r>
            <a:r>
              <a:rPr dirty="0" sz="1100" spc="-5">
                <a:latin typeface="Calibri"/>
                <a:cs typeface="Calibri"/>
              </a:rPr>
              <a:t>polar 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coordinates.</a:t>
            </a:r>
            <a:r>
              <a:rPr dirty="0" sz="1100">
                <a:latin typeface="Calibri"/>
                <a:cs typeface="Calibri"/>
              </a:rPr>
              <a:t> So, </a:t>
            </a:r>
            <a:r>
              <a:rPr dirty="0" sz="1100" spc="-5">
                <a:latin typeface="Calibri"/>
                <a:cs typeface="Calibri"/>
              </a:rPr>
              <a:t>if we have </a:t>
            </a:r>
            <a:r>
              <a:rPr dirty="0" sz="1100">
                <a:latin typeface="Calibri"/>
                <a:cs typeface="Calibri"/>
              </a:rPr>
              <a:t>a </a:t>
            </a:r>
            <a:r>
              <a:rPr dirty="0" sz="1100" spc="-5">
                <a:latin typeface="Calibri"/>
                <a:cs typeface="Calibri"/>
              </a:rPr>
              <a:t>point in cylindrical coordinates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-5">
                <a:latin typeface="Calibri"/>
                <a:cs typeface="Calibri"/>
              </a:rPr>
              <a:t>Cartesian coordinates </a:t>
            </a:r>
            <a:r>
              <a:rPr dirty="0" sz="1100">
                <a:latin typeface="Calibri"/>
                <a:cs typeface="Calibri"/>
              </a:rPr>
              <a:t>can </a:t>
            </a:r>
            <a:r>
              <a:rPr dirty="0" sz="1100" spc="-10">
                <a:latin typeface="Calibri"/>
                <a:cs typeface="Calibri"/>
              </a:rPr>
              <a:t>be </a:t>
            </a:r>
            <a:r>
              <a:rPr dirty="0" sz="1100" spc="-5">
                <a:latin typeface="Calibri"/>
                <a:cs typeface="Calibri"/>
              </a:rPr>
              <a:t>found by 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using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following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conversions.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917447" y="7380731"/>
            <a:ext cx="5937885" cy="638810"/>
          </a:xfrm>
          <a:prstGeom prst="rect">
            <a:avLst/>
          </a:prstGeom>
          <a:solidFill>
            <a:srgbClr val="CCFFFF"/>
          </a:solidFill>
          <a:ln w="6096">
            <a:solidFill>
              <a:srgbClr val="000000"/>
            </a:solidFill>
          </a:ln>
        </p:spPr>
        <p:txBody>
          <a:bodyPr wrap="square" lIns="0" tIns="0" rIns="0" bIns="0" rtlCol="0" vert="horz">
            <a:spAutoFit/>
          </a:bodyPr>
          <a:lstStyle/>
          <a:p>
            <a:pPr marL="2661285">
              <a:lnSpc>
                <a:spcPts val="1385"/>
              </a:lnSpc>
            </a:pPr>
            <a:r>
              <a:rPr dirty="0" sz="1200" i="1">
                <a:latin typeface="Times New Roman"/>
                <a:cs typeface="Times New Roman"/>
              </a:rPr>
              <a:t>x</a:t>
            </a:r>
            <a:r>
              <a:rPr dirty="0" sz="1200" spc="-10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-20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r</a:t>
            </a:r>
            <a:r>
              <a:rPr dirty="0" sz="1200" spc="-95" i="1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Times New Roman"/>
                <a:cs typeface="Times New Roman"/>
              </a:rPr>
              <a:t>c</a:t>
            </a:r>
            <a:r>
              <a:rPr dirty="0" sz="1200">
                <a:latin typeface="Times New Roman"/>
                <a:cs typeface="Times New Roman"/>
              </a:rPr>
              <a:t>o</a:t>
            </a:r>
            <a:r>
              <a:rPr dirty="0" sz="1200" spc="55">
                <a:latin typeface="Times New Roman"/>
                <a:cs typeface="Times New Roman"/>
              </a:rPr>
              <a:t>s</a:t>
            </a:r>
            <a:r>
              <a:rPr dirty="0" sz="1250" spc="-25">
                <a:latin typeface="Symbol"/>
                <a:cs typeface="Symbol"/>
              </a:rPr>
              <a:t></a:t>
            </a:r>
            <a:endParaRPr sz="1250">
              <a:latin typeface="Symbol"/>
              <a:cs typeface="Symbol"/>
            </a:endParaRPr>
          </a:p>
          <a:p>
            <a:pPr marL="2668270">
              <a:lnSpc>
                <a:spcPct val="100000"/>
              </a:lnSpc>
              <a:spcBef>
                <a:spcPts val="290"/>
              </a:spcBef>
            </a:pPr>
            <a:r>
              <a:rPr dirty="0" sz="1200" i="1">
                <a:latin typeface="Times New Roman"/>
                <a:cs typeface="Times New Roman"/>
              </a:rPr>
              <a:t>y</a:t>
            </a:r>
            <a:r>
              <a:rPr dirty="0" sz="1200" spc="10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-20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r</a:t>
            </a:r>
            <a:r>
              <a:rPr dirty="0" sz="1200" spc="-110" i="1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si</a:t>
            </a:r>
            <a:r>
              <a:rPr dirty="0" sz="1200" spc="90">
                <a:latin typeface="Times New Roman"/>
                <a:cs typeface="Times New Roman"/>
              </a:rPr>
              <a:t>n</a:t>
            </a:r>
            <a:r>
              <a:rPr dirty="0" sz="1250" spc="-25">
                <a:latin typeface="Symbol"/>
                <a:cs typeface="Symbol"/>
              </a:rPr>
              <a:t></a:t>
            </a:r>
            <a:endParaRPr sz="1250">
              <a:latin typeface="Symbol"/>
              <a:cs typeface="Symbol"/>
            </a:endParaRPr>
          </a:p>
          <a:p>
            <a:pPr marL="2661285">
              <a:lnSpc>
                <a:spcPct val="100000"/>
              </a:lnSpc>
              <a:spcBef>
                <a:spcPts val="340"/>
              </a:spcBef>
            </a:pPr>
            <a:r>
              <a:rPr dirty="0" sz="1200" i="1">
                <a:latin typeface="Times New Roman"/>
                <a:cs typeface="Times New Roman"/>
              </a:rPr>
              <a:t>z</a:t>
            </a:r>
            <a:r>
              <a:rPr dirty="0" sz="1200" spc="-10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5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z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901559" y="8161152"/>
            <a:ext cx="5788660" cy="94615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 marR="15875">
              <a:lnSpc>
                <a:spcPct val="110000"/>
              </a:lnSpc>
              <a:spcBef>
                <a:spcPts val="95"/>
              </a:spcBef>
            </a:pP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third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equation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just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an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acknowledgement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 i="1">
                <a:latin typeface="Calibri"/>
                <a:cs typeface="Calibri"/>
              </a:rPr>
              <a:t>z</a:t>
            </a:r>
            <a:r>
              <a:rPr dirty="0" sz="1100" spc="-5">
                <a:latin typeface="Calibri"/>
                <a:cs typeface="Calibri"/>
              </a:rPr>
              <a:t>-coordinate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point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in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Cartesian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polar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coordinates </a:t>
            </a:r>
            <a:r>
              <a:rPr dirty="0" sz="1100" spc="-10">
                <a:latin typeface="Calibri"/>
                <a:cs typeface="Calibri"/>
              </a:rPr>
              <a:t>is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same.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</a:pPr>
            <a:endParaRPr sz="1200">
              <a:latin typeface="Calibri"/>
              <a:cs typeface="Calibri"/>
            </a:endParaRPr>
          </a:p>
          <a:p>
            <a:pPr marL="12700" marR="5080">
              <a:lnSpc>
                <a:spcPct val="109100"/>
              </a:lnSpc>
            </a:pPr>
            <a:r>
              <a:rPr dirty="0" sz="1100" spc="-5">
                <a:latin typeface="Calibri"/>
                <a:cs typeface="Calibri"/>
              </a:rPr>
              <a:t>Likewise,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if we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have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point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Cartesian coordinates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cylindrical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coordinates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can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found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by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using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-5">
                <a:latin typeface="Calibri"/>
                <a:cs typeface="Calibri"/>
              </a:rPr>
              <a:t>following conversions.</a:t>
            </a:r>
            <a:endParaRPr sz="1100">
              <a:latin typeface="Calibri"/>
              <a:cs typeface="Calibri"/>
            </a:endParaRPr>
          </a:p>
        </p:txBody>
      </p:sp>
      <p:pic>
        <p:nvPicPr>
          <p:cNvPr id="9" name="object 9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2686048" y="3834376"/>
            <a:ext cx="2533639" cy="2504838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920496" y="1104900"/>
            <a:ext cx="5931535" cy="928369"/>
            <a:chOff x="920496" y="1104900"/>
            <a:chExt cx="5931535" cy="928369"/>
          </a:xfrm>
        </p:grpSpPr>
        <p:sp>
          <p:nvSpPr>
            <p:cNvPr id="3" name="object 3"/>
            <p:cNvSpPr/>
            <p:nvPr/>
          </p:nvSpPr>
          <p:spPr>
            <a:xfrm>
              <a:off x="920496" y="1104900"/>
              <a:ext cx="5931535" cy="928369"/>
            </a:xfrm>
            <a:custGeom>
              <a:avLst/>
              <a:gdLst/>
              <a:ahLst/>
              <a:cxnLst/>
              <a:rect l="l" t="t" r="r" b="b"/>
              <a:pathLst>
                <a:path w="5931534" h="928369">
                  <a:moveTo>
                    <a:pt x="5931408" y="0"/>
                  </a:moveTo>
                  <a:lnTo>
                    <a:pt x="0" y="0"/>
                  </a:lnTo>
                  <a:lnTo>
                    <a:pt x="0" y="928116"/>
                  </a:lnTo>
                  <a:lnTo>
                    <a:pt x="5931408" y="928116"/>
                  </a:lnTo>
                  <a:lnTo>
                    <a:pt x="5931408" y="0"/>
                  </a:lnTo>
                  <a:close/>
                </a:path>
              </a:pathLst>
            </a:custGeom>
            <a:solidFill>
              <a:srgbClr val="CC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" name="object 4"/>
            <p:cNvSpPr/>
            <p:nvPr/>
          </p:nvSpPr>
          <p:spPr>
            <a:xfrm>
              <a:off x="2611008" y="1271158"/>
              <a:ext cx="15875" cy="12065"/>
            </a:xfrm>
            <a:custGeom>
              <a:avLst/>
              <a:gdLst/>
              <a:ahLst/>
              <a:cxnLst/>
              <a:rect l="l" t="t" r="r" b="b"/>
              <a:pathLst>
                <a:path w="15875" h="12065">
                  <a:moveTo>
                    <a:pt x="0" y="11509"/>
                  </a:moveTo>
                  <a:lnTo>
                    <a:pt x="15478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" name="object 5"/>
            <p:cNvSpPr/>
            <p:nvPr/>
          </p:nvSpPr>
          <p:spPr>
            <a:xfrm>
              <a:off x="2626486" y="1271158"/>
              <a:ext cx="37465" cy="80010"/>
            </a:xfrm>
            <a:custGeom>
              <a:avLst/>
              <a:gdLst/>
              <a:ahLst/>
              <a:cxnLst/>
              <a:rect l="l" t="t" r="r" b="b"/>
              <a:pathLst>
                <a:path w="37464" h="80009">
                  <a:moveTo>
                    <a:pt x="0" y="0"/>
                  </a:moveTo>
                  <a:lnTo>
                    <a:pt x="36909" y="79771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" name="object 6"/>
            <p:cNvSpPr/>
            <p:nvPr/>
          </p:nvSpPr>
          <p:spPr>
            <a:xfrm>
              <a:off x="2663396" y="1140585"/>
              <a:ext cx="40640" cy="210820"/>
            </a:xfrm>
            <a:custGeom>
              <a:avLst/>
              <a:gdLst/>
              <a:ahLst/>
              <a:cxnLst/>
              <a:rect l="l" t="t" r="r" b="b"/>
              <a:pathLst>
                <a:path w="40639" h="210819">
                  <a:moveTo>
                    <a:pt x="0" y="210343"/>
                  </a:moveTo>
                  <a:lnTo>
                    <a:pt x="40481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" name="object 7"/>
            <p:cNvSpPr/>
            <p:nvPr/>
          </p:nvSpPr>
          <p:spPr>
            <a:xfrm>
              <a:off x="2703877" y="1140584"/>
              <a:ext cx="443865" cy="0"/>
            </a:xfrm>
            <a:custGeom>
              <a:avLst/>
              <a:gdLst/>
              <a:ahLst/>
              <a:cxnLst/>
              <a:rect l="l" t="t" r="r" b="b"/>
              <a:pathLst>
                <a:path w="443864" h="0">
                  <a:moveTo>
                    <a:pt x="0" y="0"/>
                  </a:moveTo>
                  <a:lnTo>
                    <a:pt x="443309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" name="object 8"/>
            <p:cNvSpPr/>
            <p:nvPr/>
          </p:nvSpPr>
          <p:spPr>
            <a:xfrm>
              <a:off x="2609817" y="1137011"/>
              <a:ext cx="537845" cy="213995"/>
            </a:xfrm>
            <a:custGeom>
              <a:avLst/>
              <a:gdLst/>
              <a:ahLst/>
              <a:cxnLst/>
              <a:rect l="l" t="t" r="r" b="b"/>
              <a:pathLst>
                <a:path w="537844" h="213994">
                  <a:moveTo>
                    <a:pt x="57547" y="213916"/>
                  </a:moveTo>
                  <a:lnTo>
                    <a:pt x="50006" y="213916"/>
                  </a:lnTo>
                  <a:lnTo>
                    <a:pt x="12699" y="139700"/>
                  </a:lnTo>
                  <a:lnTo>
                    <a:pt x="2778" y="147637"/>
                  </a:lnTo>
                  <a:lnTo>
                    <a:pt x="0" y="143668"/>
                  </a:lnTo>
                  <a:lnTo>
                    <a:pt x="21034" y="128587"/>
                  </a:lnTo>
                  <a:lnTo>
                    <a:pt x="53578" y="195262"/>
                  </a:lnTo>
                  <a:lnTo>
                    <a:pt x="91281" y="0"/>
                  </a:lnTo>
                  <a:lnTo>
                    <a:pt x="537368" y="0"/>
                  </a:lnTo>
                  <a:lnTo>
                    <a:pt x="537368" y="7541"/>
                  </a:lnTo>
                  <a:lnTo>
                    <a:pt x="97234" y="7541"/>
                  </a:lnTo>
                  <a:lnTo>
                    <a:pt x="57547" y="213916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9" name="object 9"/>
            <p:cNvSpPr/>
            <p:nvPr/>
          </p:nvSpPr>
          <p:spPr>
            <a:xfrm>
              <a:off x="3021377" y="1613658"/>
              <a:ext cx="102870" cy="0"/>
            </a:xfrm>
            <a:custGeom>
              <a:avLst/>
              <a:gdLst/>
              <a:ahLst/>
              <a:cxnLst/>
              <a:rect l="l" t="t" r="r" b="b"/>
              <a:pathLst>
                <a:path w="102869" h="0">
                  <a:moveTo>
                    <a:pt x="0" y="0"/>
                  </a:moveTo>
                  <a:lnTo>
                    <a:pt x="102393" y="0"/>
                  </a:lnTo>
                </a:path>
              </a:pathLst>
            </a:custGeom>
            <a:ln w="754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10" name="object 10"/>
          <p:cNvSpPr txBox="1"/>
          <p:nvPr/>
        </p:nvSpPr>
        <p:spPr>
          <a:xfrm>
            <a:off x="3767104" y="1140580"/>
            <a:ext cx="223520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dirty="0" sz="1200" spc="-10">
                <a:latin typeface="Times New Roman"/>
                <a:cs typeface="Times New Roman"/>
              </a:rPr>
              <a:t>OR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2360579" y="1140579"/>
            <a:ext cx="803275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25400">
              <a:lnSpc>
                <a:spcPct val="100000"/>
              </a:lnSpc>
              <a:spcBef>
                <a:spcPts val="100"/>
              </a:spcBef>
              <a:tabLst>
                <a:tab pos="356870" algn="l"/>
              </a:tabLst>
            </a:pPr>
            <a:r>
              <a:rPr dirty="0" sz="1200" spc="-5" i="1">
                <a:latin typeface="Times New Roman"/>
                <a:cs typeface="Times New Roman"/>
              </a:rPr>
              <a:t>r</a:t>
            </a:r>
            <a:r>
              <a:rPr dirty="0" sz="1200" spc="35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>
                <a:latin typeface="Times New Roman"/>
                <a:cs typeface="Times New Roman"/>
              </a:rPr>
              <a:t>	</a:t>
            </a:r>
            <a:r>
              <a:rPr dirty="0" sz="1200" spc="25" i="1">
                <a:latin typeface="Times New Roman"/>
                <a:cs typeface="Times New Roman"/>
              </a:rPr>
              <a:t>x</a:t>
            </a:r>
            <a:r>
              <a:rPr dirty="0" baseline="43650" sz="1050" spc="37">
                <a:latin typeface="Times New Roman"/>
                <a:cs typeface="Times New Roman"/>
              </a:rPr>
              <a:t>2</a:t>
            </a:r>
            <a:r>
              <a:rPr dirty="0" baseline="43650" sz="1050" spc="165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</a:t>
            </a:r>
            <a:r>
              <a:rPr dirty="0" sz="1200" spc="5">
                <a:latin typeface="Times New Roman"/>
                <a:cs typeface="Times New Roman"/>
              </a:rPr>
              <a:t> </a:t>
            </a:r>
            <a:r>
              <a:rPr dirty="0" sz="1200" spc="35" i="1">
                <a:latin typeface="Times New Roman"/>
                <a:cs typeface="Times New Roman"/>
              </a:rPr>
              <a:t>y</a:t>
            </a:r>
            <a:r>
              <a:rPr dirty="0" baseline="43650" sz="1050" spc="52">
                <a:latin typeface="Times New Roman"/>
                <a:cs typeface="Times New Roman"/>
              </a:rPr>
              <a:t>2</a:t>
            </a:r>
            <a:endParaRPr baseline="43650" sz="1050">
              <a:latin typeface="Times New Roman"/>
              <a:cs typeface="Times New Roman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4658466" y="1140579"/>
            <a:ext cx="764540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25400">
              <a:lnSpc>
                <a:spcPct val="100000"/>
              </a:lnSpc>
              <a:spcBef>
                <a:spcPts val="100"/>
              </a:spcBef>
            </a:pPr>
            <a:r>
              <a:rPr dirty="0" sz="1200" spc="-5" i="1">
                <a:latin typeface="Times New Roman"/>
                <a:cs typeface="Times New Roman"/>
              </a:rPr>
              <a:t>r</a:t>
            </a:r>
            <a:r>
              <a:rPr dirty="0" sz="1200" spc="-195" i="1">
                <a:latin typeface="Times New Roman"/>
                <a:cs typeface="Times New Roman"/>
              </a:rPr>
              <a:t> </a:t>
            </a:r>
            <a:r>
              <a:rPr dirty="0" baseline="43650" sz="1050" spc="-7">
                <a:latin typeface="Times New Roman"/>
                <a:cs typeface="Times New Roman"/>
              </a:rPr>
              <a:t>2</a:t>
            </a:r>
            <a:r>
              <a:rPr dirty="0" baseline="43650" sz="1050">
                <a:latin typeface="Times New Roman"/>
                <a:cs typeface="Times New Roman"/>
              </a:rPr>
              <a:t> </a:t>
            </a:r>
            <a:r>
              <a:rPr dirty="0" baseline="43650" sz="1050" spc="67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30">
                <a:latin typeface="Times New Roman"/>
                <a:cs typeface="Times New Roman"/>
              </a:rPr>
              <a:t> </a:t>
            </a:r>
            <a:r>
              <a:rPr dirty="0" sz="1200" spc="55" i="1">
                <a:latin typeface="Times New Roman"/>
                <a:cs typeface="Times New Roman"/>
              </a:rPr>
              <a:t>x</a:t>
            </a:r>
            <a:r>
              <a:rPr dirty="0" baseline="43650" sz="1050" spc="-7">
                <a:latin typeface="Times New Roman"/>
                <a:cs typeface="Times New Roman"/>
              </a:rPr>
              <a:t>2</a:t>
            </a:r>
            <a:r>
              <a:rPr dirty="0" baseline="43650" sz="1050">
                <a:latin typeface="Times New Roman"/>
                <a:cs typeface="Times New Roman"/>
              </a:rPr>
              <a:t> </a:t>
            </a:r>
            <a:r>
              <a:rPr dirty="0" baseline="43650" sz="1050" spc="-44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</a:t>
            </a:r>
            <a:r>
              <a:rPr dirty="0" sz="1200" spc="30">
                <a:latin typeface="Times New Roman"/>
                <a:cs typeface="Times New Roman"/>
              </a:rPr>
              <a:t> </a:t>
            </a:r>
            <a:r>
              <a:rPr dirty="0" sz="1200" spc="75" i="1">
                <a:latin typeface="Times New Roman"/>
                <a:cs typeface="Times New Roman"/>
              </a:rPr>
              <a:t>y</a:t>
            </a:r>
            <a:r>
              <a:rPr dirty="0" baseline="43650" sz="1050" spc="-7">
                <a:latin typeface="Times New Roman"/>
                <a:cs typeface="Times New Roman"/>
              </a:rPr>
              <a:t>2</a:t>
            </a:r>
            <a:endParaRPr baseline="43650" sz="1050">
              <a:latin typeface="Times New Roman"/>
              <a:cs typeface="Times New Roman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2346292" y="1478406"/>
            <a:ext cx="896619" cy="218440"/>
          </a:xfrm>
          <a:prstGeom prst="rect">
            <a:avLst/>
          </a:prstGeom>
        </p:spPr>
        <p:txBody>
          <a:bodyPr wrap="square" lIns="0" tIns="14605" rIns="0" bIns="0" rtlCol="0" vert="horz">
            <a:spAutoFit/>
          </a:bodyPr>
          <a:lstStyle/>
          <a:p>
            <a:pPr marL="25400">
              <a:lnSpc>
                <a:spcPct val="100000"/>
              </a:lnSpc>
              <a:spcBef>
                <a:spcPts val="115"/>
              </a:spcBef>
            </a:pPr>
            <a:r>
              <a:rPr dirty="0" sz="1250" spc="-30">
                <a:latin typeface="Symbol"/>
                <a:cs typeface="Symbol"/>
              </a:rPr>
              <a:t></a:t>
            </a:r>
            <a:r>
              <a:rPr dirty="0" sz="1250" spc="90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-20">
                <a:latin typeface="Times New Roman"/>
                <a:cs typeface="Times New Roman"/>
              </a:rPr>
              <a:t> </a:t>
            </a:r>
            <a:r>
              <a:rPr dirty="0" sz="1200" spc="10">
                <a:latin typeface="Times New Roman"/>
                <a:cs typeface="Times New Roman"/>
              </a:rPr>
              <a:t>tan</a:t>
            </a:r>
            <a:r>
              <a:rPr dirty="0" baseline="43650" sz="1050" spc="15">
                <a:latin typeface="Symbol"/>
                <a:cs typeface="Symbol"/>
              </a:rPr>
              <a:t></a:t>
            </a:r>
            <a:r>
              <a:rPr dirty="0" baseline="43650" sz="1050" spc="15">
                <a:latin typeface="Times New Roman"/>
                <a:cs typeface="Times New Roman"/>
              </a:rPr>
              <a:t>1</a:t>
            </a:r>
            <a:r>
              <a:rPr dirty="0" baseline="43650" sz="1050" spc="7">
                <a:latin typeface="Times New Roman"/>
                <a:cs typeface="Times New Roman"/>
              </a:rPr>
              <a:t> </a:t>
            </a:r>
            <a:r>
              <a:rPr dirty="0" baseline="30092" sz="1800">
                <a:latin typeface="Symbol"/>
                <a:cs typeface="Symbol"/>
              </a:rPr>
              <a:t></a:t>
            </a:r>
            <a:r>
              <a:rPr dirty="0" baseline="30092" sz="1800" spc="82">
                <a:latin typeface="Times New Roman"/>
                <a:cs typeface="Times New Roman"/>
              </a:rPr>
              <a:t> </a:t>
            </a:r>
            <a:r>
              <a:rPr dirty="0" baseline="34722" sz="1800" i="1">
                <a:latin typeface="Times New Roman"/>
                <a:cs typeface="Times New Roman"/>
              </a:rPr>
              <a:t>y</a:t>
            </a:r>
            <a:r>
              <a:rPr dirty="0" baseline="34722" sz="1800" spc="-82" i="1">
                <a:latin typeface="Times New Roman"/>
                <a:cs typeface="Times New Roman"/>
              </a:rPr>
              <a:t> </a:t>
            </a:r>
            <a:r>
              <a:rPr dirty="0" baseline="30092" sz="1800">
                <a:latin typeface="Symbol"/>
                <a:cs typeface="Symbol"/>
              </a:rPr>
              <a:t></a:t>
            </a:r>
            <a:endParaRPr baseline="30092" sz="1800">
              <a:latin typeface="Symbol"/>
              <a:cs typeface="Symbol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2914219" y="1527524"/>
            <a:ext cx="328930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25400">
              <a:lnSpc>
                <a:spcPct val="100000"/>
              </a:lnSpc>
              <a:spcBef>
                <a:spcPts val="100"/>
              </a:spcBef>
            </a:pPr>
            <a:r>
              <a:rPr dirty="0" sz="1200">
                <a:latin typeface="Symbol"/>
                <a:cs typeface="Symbol"/>
              </a:rPr>
              <a:t></a:t>
            </a:r>
            <a:r>
              <a:rPr dirty="0" sz="1200" spc="10">
                <a:latin typeface="Times New Roman"/>
                <a:cs typeface="Times New Roman"/>
              </a:rPr>
              <a:t> </a:t>
            </a:r>
            <a:r>
              <a:rPr dirty="0" baseline="-27777" sz="1800" i="1">
                <a:latin typeface="Times New Roman"/>
                <a:cs typeface="Times New Roman"/>
              </a:rPr>
              <a:t>x</a:t>
            </a:r>
            <a:r>
              <a:rPr dirty="0" baseline="-27777" sz="1800" spc="-82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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2939618" y="1623170"/>
            <a:ext cx="278130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  <a:tabLst>
                <a:tab pos="205740" algn="l"/>
              </a:tabLst>
            </a:pPr>
            <a:r>
              <a:rPr dirty="0" sz="1200">
                <a:latin typeface="Symbol"/>
                <a:cs typeface="Symbol"/>
              </a:rPr>
              <a:t></a:t>
            </a:r>
            <a:r>
              <a:rPr dirty="0" sz="1200">
                <a:latin typeface="Times New Roman"/>
                <a:cs typeface="Times New Roman"/>
              </a:rPr>
              <a:t>	</a:t>
            </a:r>
            <a:r>
              <a:rPr dirty="0" sz="1200">
                <a:latin typeface="Symbol"/>
                <a:cs typeface="Symbol"/>
              </a:rPr>
              <a:t>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16" name="object 16"/>
          <p:cNvSpPr/>
          <p:nvPr/>
        </p:nvSpPr>
        <p:spPr>
          <a:xfrm>
            <a:off x="914400" y="1098790"/>
            <a:ext cx="5943600" cy="940435"/>
          </a:xfrm>
          <a:custGeom>
            <a:avLst/>
            <a:gdLst/>
            <a:ahLst/>
            <a:cxnLst/>
            <a:rect l="l" t="t" r="r" b="b"/>
            <a:pathLst>
              <a:path w="5943600" h="940435">
                <a:moveTo>
                  <a:pt x="5943600" y="0"/>
                </a:moveTo>
                <a:lnTo>
                  <a:pt x="5937516" y="0"/>
                </a:lnTo>
                <a:lnTo>
                  <a:pt x="5937504" y="6108"/>
                </a:lnTo>
                <a:lnTo>
                  <a:pt x="5937504" y="934224"/>
                </a:lnTo>
                <a:lnTo>
                  <a:pt x="6096" y="934224"/>
                </a:lnTo>
                <a:lnTo>
                  <a:pt x="6096" y="6108"/>
                </a:lnTo>
                <a:lnTo>
                  <a:pt x="5937504" y="6108"/>
                </a:lnTo>
                <a:lnTo>
                  <a:pt x="5937504" y="0"/>
                </a:lnTo>
                <a:lnTo>
                  <a:pt x="6096" y="0"/>
                </a:lnTo>
                <a:lnTo>
                  <a:pt x="0" y="0"/>
                </a:lnTo>
                <a:lnTo>
                  <a:pt x="0" y="6108"/>
                </a:lnTo>
                <a:lnTo>
                  <a:pt x="0" y="934224"/>
                </a:lnTo>
                <a:lnTo>
                  <a:pt x="0" y="940320"/>
                </a:lnTo>
                <a:lnTo>
                  <a:pt x="6096" y="940320"/>
                </a:lnTo>
                <a:lnTo>
                  <a:pt x="5937504" y="940320"/>
                </a:lnTo>
                <a:lnTo>
                  <a:pt x="5943600" y="940320"/>
                </a:lnTo>
                <a:lnTo>
                  <a:pt x="5943600" y="934224"/>
                </a:lnTo>
                <a:lnTo>
                  <a:pt x="5943600" y="6108"/>
                </a:lnTo>
                <a:lnTo>
                  <a:pt x="59436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7" name="object 17"/>
          <p:cNvSpPr txBox="1"/>
          <p:nvPr/>
        </p:nvSpPr>
        <p:spPr>
          <a:xfrm>
            <a:off x="901700" y="1827964"/>
            <a:ext cx="3742690" cy="56896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algn="ctr" marR="466090">
              <a:lnSpc>
                <a:spcPct val="100000"/>
              </a:lnSpc>
              <a:spcBef>
                <a:spcPts val="100"/>
              </a:spcBef>
            </a:pPr>
            <a:r>
              <a:rPr dirty="0" sz="1200" spc="-5" i="1">
                <a:latin typeface="Times New Roman"/>
                <a:cs typeface="Times New Roman"/>
              </a:rPr>
              <a:t>z</a:t>
            </a:r>
            <a:r>
              <a:rPr dirty="0" sz="1200" spc="-10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>
                <a:latin typeface="Times New Roman"/>
                <a:cs typeface="Times New Roman"/>
              </a:rPr>
              <a:t> </a:t>
            </a:r>
            <a:r>
              <a:rPr dirty="0" sz="1200" spc="-5" i="1">
                <a:latin typeface="Times New Roman"/>
                <a:cs typeface="Times New Roman"/>
              </a:rPr>
              <a:t>z</a:t>
            </a:r>
            <a:endParaRPr sz="12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13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dirty="0" sz="1100">
                <a:latin typeface="Calibri"/>
                <a:cs typeface="Calibri"/>
              </a:rPr>
              <a:t>Let’s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take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quick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look</a:t>
            </a:r>
            <a:r>
              <a:rPr dirty="0" sz="1100" spc="-5">
                <a:latin typeface="Calibri"/>
                <a:cs typeface="Calibri"/>
              </a:rPr>
              <a:t> at </a:t>
            </a:r>
            <a:r>
              <a:rPr dirty="0" sz="1100">
                <a:latin typeface="Calibri"/>
                <a:cs typeface="Calibri"/>
              </a:rPr>
              <a:t>some</a:t>
            </a:r>
            <a:r>
              <a:rPr dirty="0" sz="1100" spc="-5">
                <a:latin typeface="Calibri"/>
                <a:cs typeface="Calibri"/>
              </a:rPr>
              <a:t> surfaces in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cylindrical coordinates.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917447" y="2593848"/>
            <a:ext cx="5937885" cy="4838700"/>
          </a:xfrm>
          <a:prstGeom prst="rect">
            <a:avLst/>
          </a:prstGeom>
          <a:ln w="6096">
            <a:solidFill>
              <a:srgbClr val="000000"/>
            </a:solidFill>
          </a:ln>
        </p:spPr>
        <p:txBody>
          <a:bodyPr wrap="square" lIns="0" tIns="0" rIns="0" bIns="0" rtlCol="0" vert="horz">
            <a:spAutoFit/>
          </a:bodyPr>
          <a:lstStyle/>
          <a:p>
            <a:pPr marL="67945">
              <a:lnSpc>
                <a:spcPts val="1375"/>
              </a:lnSpc>
            </a:pPr>
            <a:r>
              <a:rPr dirty="0" sz="1200" spc="-5" b="1" i="1">
                <a:latin typeface="Times New Roman"/>
                <a:cs typeface="Times New Roman"/>
              </a:rPr>
              <a:t>Example</a:t>
            </a:r>
            <a:r>
              <a:rPr dirty="0" sz="1200" b="1" i="1">
                <a:latin typeface="Times New Roman"/>
                <a:cs typeface="Times New Roman"/>
              </a:rPr>
              <a:t> 1</a:t>
            </a:r>
            <a:r>
              <a:rPr dirty="0" sz="1200" spc="330" b="1" i="1">
                <a:latin typeface="Times New Roman"/>
                <a:cs typeface="Times New Roman"/>
              </a:rPr>
              <a:t> </a:t>
            </a:r>
            <a:r>
              <a:rPr dirty="0" sz="1100" spc="-5">
                <a:latin typeface="Calibri"/>
                <a:cs typeface="Calibri"/>
              </a:rPr>
              <a:t>Identify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surface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each</a:t>
            </a:r>
            <a:r>
              <a:rPr dirty="0" sz="1100">
                <a:latin typeface="Calibri"/>
                <a:cs typeface="Calibri"/>
              </a:rPr>
              <a:t> of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following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equations.</a:t>
            </a:r>
            <a:endParaRPr sz="1100">
              <a:latin typeface="Calibri"/>
              <a:cs typeface="Calibri"/>
            </a:endParaRPr>
          </a:p>
          <a:p>
            <a:pPr marL="525145">
              <a:lnSpc>
                <a:spcPts val="1435"/>
              </a:lnSpc>
            </a:pPr>
            <a:r>
              <a:rPr dirty="0" sz="1100" b="1">
                <a:latin typeface="Times New Roman"/>
                <a:cs typeface="Times New Roman"/>
              </a:rPr>
              <a:t>(a)</a:t>
            </a:r>
            <a:r>
              <a:rPr dirty="0" sz="1100" b="1">
                <a:latin typeface="Times New Roman"/>
                <a:cs typeface="Times New Roman"/>
              </a:rPr>
              <a:t> </a:t>
            </a:r>
            <a:r>
              <a:rPr dirty="0" sz="1100" spc="-70" b="1">
                <a:latin typeface="Times New Roman"/>
                <a:cs typeface="Times New Roman"/>
              </a:rPr>
              <a:t> </a:t>
            </a:r>
            <a:r>
              <a:rPr dirty="0" sz="1200" spc="-5" i="1">
                <a:latin typeface="Times New Roman"/>
                <a:cs typeface="Times New Roman"/>
              </a:rPr>
              <a:t>r</a:t>
            </a:r>
            <a:r>
              <a:rPr dirty="0" sz="1200" spc="35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-6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5</a:t>
            </a:r>
            <a:endParaRPr sz="1200">
              <a:latin typeface="Times New Roman"/>
              <a:cs typeface="Times New Roman"/>
            </a:endParaRPr>
          </a:p>
          <a:p>
            <a:pPr marL="525780">
              <a:lnSpc>
                <a:spcPct val="100000"/>
              </a:lnSpc>
              <a:spcBef>
                <a:spcPts val="190"/>
              </a:spcBef>
            </a:pPr>
            <a:r>
              <a:rPr dirty="0" sz="1100" b="1">
                <a:latin typeface="Times New Roman"/>
                <a:cs typeface="Times New Roman"/>
              </a:rPr>
              <a:t>(</a:t>
            </a:r>
            <a:r>
              <a:rPr dirty="0" sz="1100" spc="-5" b="1">
                <a:latin typeface="Times New Roman"/>
                <a:cs typeface="Times New Roman"/>
              </a:rPr>
              <a:t>b</a:t>
            </a:r>
            <a:r>
              <a:rPr dirty="0" sz="1100" b="1">
                <a:latin typeface="Times New Roman"/>
                <a:cs typeface="Times New Roman"/>
              </a:rPr>
              <a:t>)</a:t>
            </a:r>
            <a:r>
              <a:rPr dirty="0" sz="1100" b="1">
                <a:latin typeface="Times New Roman"/>
                <a:cs typeface="Times New Roman"/>
              </a:rPr>
              <a:t> </a:t>
            </a:r>
            <a:r>
              <a:rPr dirty="0" sz="1100" spc="-60" b="1">
                <a:latin typeface="Times New Roman"/>
                <a:cs typeface="Times New Roman"/>
              </a:rPr>
              <a:t> </a:t>
            </a:r>
            <a:r>
              <a:rPr dirty="0" sz="1150" spc="20" i="1">
                <a:latin typeface="Times New Roman"/>
                <a:cs typeface="Times New Roman"/>
              </a:rPr>
              <a:t>r</a:t>
            </a:r>
            <a:r>
              <a:rPr dirty="0" sz="1150" spc="-185" i="1">
                <a:latin typeface="Times New Roman"/>
                <a:cs typeface="Times New Roman"/>
              </a:rPr>
              <a:t> </a:t>
            </a:r>
            <a:r>
              <a:rPr dirty="0" baseline="47008" sz="975" spc="30">
                <a:latin typeface="Times New Roman"/>
                <a:cs typeface="Times New Roman"/>
              </a:rPr>
              <a:t>2</a:t>
            </a:r>
            <a:r>
              <a:rPr dirty="0" baseline="47008" sz="975">
                <a:latin typeface="Times New Roman"/>
                <a:cs typeface="Times New Roman"/>
              </a:rPr>
              <a:t> </a:t>
            </a:r>
            <a:r>
              <a:rPr dirty="0" baseline="47008" sz="975" spc="-7">
                <a:latin typeface="Times New Roman"/>
                <a:cs typeface="Times New Roman"/>
              </a:rPr>
              <a:t> </a:t>
            </a:r>
            <a:r>
              <a:rPr dirty="0" sz="1150" spc="30">
                <a:latin typeface="Symbol"/>
                <a:cs typeface="Symbol"/>
              </a:rPr>
              <a:t></a:t>
            </a:r>
            <a:r>
              <a:rPr dirty="0" sz="1150" spc="-10">
                <a:latin typeface="Times New Roman"/>
                <a:cs typeface="Times New Roman"/>
              </a:rPr>
              <a:t> </a:t>
            </a:r>
            <a:r>
              <a:rPr dirty="0" sz="1150" spc="105" i="1">
                <a:latin typeface="Times New Roman"/>
                <a:cs typeface="Times New Roman"/>
              </a:rPr>
              <a:t>z</a:t>
            </a:r>
            <a:r>
              <a:rPr dirty="0" baseline="47008" sz="975" spc="30">
                <a:latin typeface="Times New Roman"/>
                <a:cs typeface="Times New Roman"/>
              </a:rPr>
              <a:t>2</a:t>
            </a:r>
            <a:r>
              <a:rPr dirty="0" baseline="47008" sz="975">
                <a:latin typeface="Times New Roman"/>
                <a:cs typeface="Times New Roman"/>
              </a:rPr>
              <a:t> </a:t>
            </a:r>
            <a:r>
              <a:rPr dirty="0" baseline="47008" sz="975" spc="104">
                <a:latin typeface="Times New Roman"/>
                <a:cs typeface="Times New Roman"/>
              </a:rPr>
              <a:t> </a:t>
            </a:r>
            <a:r>
              <a:rPr dirty="0" sz="1150" spc="30">
                <a:latin typeface="Symbol"/>
                <a:cs typeface="Symbol"/>
              </a:rPr>
              <a:t></a:t>
            </a:r>
            <a:r>
              <a:rPr dirty="0" sz="1150" spc="-140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Times New Roman"/>
                <a:cs typeface="Times New Roman"/>
              </a:rPr>
              <a:t>100</a:t>
            </a:r>
            <a:endParaRPr sz="1150">
              <a:latin typeface="Times New Roman"/>
              <a:cs typeface="Times New Roman"/>
            </a:endParaRPr>
          </a:p>
          <a:p>
            <a:pPr marL="525780">
              <a:lnSpc>
                <a:spcPct val="100000"/>
              </a:lnSpc>
              <a:spcBef>
                <a:spcPts val="65"/>
              </a:spcBef>
            </a:pPr>
            <a:r>
              <a:rPr dirty="0" sz="1100" b="1">
                <a:latin typeface="Times New Roman"/>
                <a:cs typeface="Times New Roman"/>
              </a:rPr>
              <a:t>(c)</a:t>
            </a:r>
            <a:r>
              <a:rPr dirty="0" sz="1100" spc="225" b="1">
                <a:latin typeface="Times New Roman"/>
                <a:cs typeface="Times New Roman"/>
              </a:rPr>
              <a:t> </a:t>
            </a:r>
            <a:r>
              <a:rPr dirty="0" sz="1150" spc="15" i="1">
                <a:latin typeface="Times New Roman"/>
                <a:cs typeface="Times New Roman"/>
              </a:rPr>
              <a:t>z </a:t>
            </a:r>
            <a:r>
              <a:rPr dirty="0" sz="1150" spc="25">
                <a:latin typeface="Symbol"/>
                <a:cs typeface="Symbol"/>
              </a:rPr>
              <a:t></a:t>
            </a:r>
            <a:r>
              <a:rPr dirty="0" sz="1150" spc="-25">
                <a:latin typeface="Times New Roman"/>
                <a:cs typeface="Times New Roman"/>
              </a:rPr>
              <a:t> </a:t>
            </a:r>
            <a:r>
              <a:rPr dirty="0" sz="1150" spc="15" i="1">
                <a:latin typeface="Times New Roman"/>
                <a:cs typeface="Times New Roman"/>
              </a:rPr>
              <a:t>r</a:t>
            </a:r>
            <a:endParaRPr sz="115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150">
              <a:latin typeface="Times New Roman"/>
              <a:cs typeface="Times New Roman"/>
            </a:endParaRPr>
          </a:p>
          <a:p>
            <a:pPr marL="67945">
              <a:lnSpc>
                <a:spcPct val="100000"/>
              </a:lnSpc>
            </a:pPr>
            <a:r>
              <a:rPr dirty="0" sz="1100" spc="-5" b="1" i="1">
                <a:latin typeface="Calibri"/>
                <a:cs typeface="Calibri"/>
              </a:rPr>
              <a:t>Solution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55"/>
              </a:spcBef>
            </a:pPr>
            <a:endParaRPr sz="1150">
              <a:latin typeface="Calibri"/>
              <a:cs typeface="Calibri"/>
            </a:endParaRPr>
          </a:p>
          <a:p>
            <a:pPr algn="just" marL="67945" marR="123825">
              <a:lnSpc>
                <a:spcPct val="109500"/>
              </a:lnSpc>
              <a:buFont typeface="Calibri"/>
              <a:buAutoNum type="alphaLcParenBoth"/>
              <a:tabLst>
                <a:tab pos="289560" algn="l"/>
              </a:tabLst>
            </a:pPr>
            <a:r>
              <a:rPr dirty="0" sz="1100" spc="-5">
                <a:latin typeface="Calibri"/>
                <a:cs typeface="Calibri"/>
              </a:rPr>
              <a:t>In two dimensions we know that this is </a:t>
            </a:r>
            <a:r>
              <a:rPr dirty="0" sz="1100">
                <a:latin typeface="Calibri"/>
                <a:cs typeface="Calibri"/>
              </a:rPr>
              <a:t>a </a:t>
            </a:r>
            <a:r>
              <a:rPr dirty="0" sz="1100" spc="-5">
                <a:latin typeface="Calibri"/>
                <a:cs typeface="Calibri"/>
              </a:rPr>
              <a:t>circle </a:t>
            </a:r>
            <a:r>
              <a:rPr dirty="0" sz="1100">
                <a:latin typeface="Calibri"/>
                <a:cs typeface="Calibri"/>
              </a:rPr>
              <a:t>of </a:t>
            </a:r>
            <a:r>
              <a:rPr dirty="0" sz="1100" spc="-5">
                <a:latin typeface="Calibri"/>
                <a:cs typeface="Calibri"/>
              </a:rPr>
              <a:t>radius </a:t>
            </a:r>
            <a:r>
              <a:rPr dirty="0" sz="1100">
                <a:latin typeface="Calibri"/>
                <a:cs typeface="Calibri"/>
              </a:rPr>
              <a:t>5.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Since we are now </a:t>
            </a:r>
            <a:r>
              <a:rPr dirty="0" sz="1100" spc="-10">
                <a:latin typeface="Calibri"/>
                <a:cs typeface="Calibri"/>
              </a:rPr>
              <a:t>in </a:t>
            </a:r>
            <a:r>
              <a:rPr dirty="0" sz="1100" spc="-5">
                <a:latin typeface="Calibri"/>
                <a:cs typeface="Calibri"/>
              </a:rPr>
              <a:t>three dimensions 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 there is no </a:t>
            </a:r>
            <a:r>
              <a:rPr dirty="0" sz="1100" i="1">
                <a:latin typeface="Calibri"/>
                <a:cs typeface="Calibri"/>
              </a:rPr>
              <a:t>z </a:t>
            </a:r>
            <a:r>
              <a:rPr dirty="0" sz="1100" spc="-5">
                <a:latin typeface="Calibri"/>
                <a:cs typeface="Calibri"/>
              </a:rPr>
              <a:t>in equation this means it is allowed to </a:t>
            </a:r>
            <a:r>
              <a:rPr dirty="0" sz="1100">
                <a:latin typeface="Calibri"/>
                <a:cs typeface="Calibri"/>
              </a:rPr>
              <a:t>vary </a:t>
            </a:r>
            <a:r>
              <a:rPr dirty="0" sz="1100" spc="-5">
                <a:latin typeface="Calibri"/>
                <a:cs typeface="Calibri"/>
              </a:rPr>
              <a:t>freely.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So, for </a:t>
            </a:r>
            <a:r>
              <a:rPr dirty="0" sz="1100" spc="-10">
                <a:latin typeface="Calibri"/>
                <a:cs typeface="Calibri"/>
              </a:rPr>
              <a:t>any </a:t>
            </a:r>
            <a:r>
              <a:rPr dirty="0" sz="1100" spc="-5">
                <a:latin typeface="Calibri"/>
                <a:cs typeface="Calibri"/>
              </a:rPr>
              <a:t>given </a:t>
            </a:r>
            <a:r>
              <a:rPr dirty="0" sz="1100" i="1">
                <a:latin typeface="Calibri"/>
                <a:cs typeface="Calibri"/>
              </a:rPr>
              <a:t>z </a:t>
            </a:r>
            <a:r>
              <a:rPr dirty="0" sz="1100">
                <a:latin typeface="Calibri"/>
                <a:cs typeface="Calibri"/>
              </a:rPr>
              <a:t>we </a:t>
            </a:r>
            <a:r>
              <a:rPr dirty="0" sz="1100" spc="-5">
                <a:latin typeface="Calibri"/>
                <a:cs typeface="Calibri"/>
              </a:rPr>
              <a:t>will have </a:t>
            </a:r>
            <a:r>
              <a:rPr dirty="0" sz="1100">
                <a:latin typeface="Calibri"/>
                <a:cs typeface="Calibri"/>
              </a:rPr>
              <a:t>a 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circle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 </a:t>
            </a:r>
            <a:r>
              <a:rPr dirty="0" sz="1100" spc="-5">
                <a:latin typeface="Calibri"/>
                <a:cs typeface="Calibri"/>
              </a:rPr>
              <a:t>radius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5 </a:t>
            </a:r>
            <a:r>
              <a:rPr dirty="0" sz="1100" spc="-5">
                <a:latin typeface="Calibri"/>
                <a:cs typeface="Calibri"/>
              </a:rPr>
              <a:t>centered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on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 spc="-5" i="1">
                <a:latin typeface="Calibri"/>
                <a:cs typeface="Calibri"/>
              </a:rPr>
              <a:t>z</a:t>
            </a:r>
            <a:r>
              <a:rPr dirty="0" sz="1100" spc="-5">
                <a:latin typeface="Calibri"/>
                <a:cs typeface="Calibri"/>
              </a:rPr>
              <a:t>-axis.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60"/>
              </a:spcBef>
              <a:buFont typeface="Calibri"/>
              <a:buAutoNum type="alphaLcParenBoth"/>
            </a:pPr>
            <a:endParaRPr sz="1250">
              <a:latin typeface="Calibri"/>
              <a:cs typeface="Calibri"/>
            </a:endParaRPr>
          </a:p>
          <a:p>
            <a:pPr marL="67945">
              <a:lnSpc>
                <a:spcPct val="100000"/>
              </a:lnSpc>
            </a:pPr>
            <a:r>
              <a:rPr dirty="0" sz="1100" spc="-5">
                <a:latin typeface="Calibri"/>
                <a:cs typeface="Calibri"/>
              </a:rPr>
              <a:t>In </a:t>
            </a:r>
            <a:r>
              <a:rPr dirty="0" sz="1100">
                <a:latin typeface="Calibri"/>
                <a:cs typeface="Calibri"/>
              </a:rPr>
              <a:t>other</a:t>
            </a:r>
            <a:r>
              <a:rPr dirty="0" sz="1100" spc="-5">
                <a:latin typeface="Calibri"/>
                <a:cs typeface="Calibri"/>
              </a:rPr>
              <a:t> words,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-5">
                <a:latin typeface="Calibri"/>
                <a:cs typeface="Calibri"/>
              </a:rPr>
              <a:t> will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have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cylinder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radius </a:t>
            </a:r>
            <a:r>
              <a:rPr dirty="0" sz="1100">
                <a:latin typeface="Calibri"/>
                <a:cs typeface="Calibri"/>
              </a:rPr>
              <a:t>5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centered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on the </a:t>
            </a:r>
            <a:r>
              <a:rPr dirty="0" sz="1100" spc="-5" i="1">
                <a:latin typeface="Calibri"/>
                <a:cs typeface="Calibri"/>
              </a:rPr>
              <a:t>z</a:t>
            </a:r>
            <a:r>
              <a:rPr dirty="0" sz="1100" spc="-5">
                <a:latin typeface="Calibri"/>
                <a:cs typeface="Calibri"/>
              </a:rPr>
              <a:t>-axis.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45"/>
              </a:spcBef>
            </a:pPr>
            <a:endParaRPr sz="1250">
              <a:latin typeface="Calibri"/>
              <a:cs typeface="Calibri"/>
            </a:endParaRPr>
          </a:p>
          <a:p>
            <a:pPr algn="just" marL="262890" indent="-195580">
              <a:lnSpc>
                <a:spcPct val="100000"/>
              </a:lnSpc>
              <a:buFont typeface="Calibri"/>
              <a:buAutoNum type="alphaLcParenBoth" startAt="2"/>
              <a:tabLst>
                <a:tab pos="263525" algn="l"/>
              </a:tabLst>
            </a:pPr>
            <a:r>
              <a:rPr dirty="0" sz="1100" spc="-5">
                <a:latin typeface="Calibri"/>
                <a:cs typeface="Calibri"/>
              </a:rPr>
              <a:t>This equation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will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be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easy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identify</a:t>
            </a:r>
            <a:r>
              <a:rPr dirty="0" sz="1100">
                <a:latin typeface="Calibri"/>
                <a:cs typeface="Calibri"/>
              </a:rPr>
              <a:t> once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-5">
                <a:latin typeface="Calibri"/>
                <a:cs typeface="Calibri"/>
              </a:rPr>
              <a:t> convert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back 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Cartesian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coordinates.</a:t>
            </a:r>
            <a:endParaRPr sz="1100">
              <a:latin typeface="Calibri"/>
              <a:cs typeface="Calibri"/>
            </a:endParaRPr>
          </a:p>
          <a:p>
            <a:pPr algn="r" marR="2584450">
              <a:lnSpc>
                <a:spcPct val="100000"/>
              </a:lnSpc>
              <a:spcBef>
                <a:spcPts val="335"/>
              </a:spcBef>
            </a:pPr>
            <a:r>
              <a:rPr dirty="0" sz="1200" spc="-5" i="1">
                <a:latin typeface="Times New Roman"/>
                <a:cs typeface="Times New Roman"/>
              </a:rPr>
              <a:t>r</a:t>
            </a:r>
            <a:r>
              <a:rPr dirty="0" sz="1200" spc="-195" i="1">
                <a:latin typeface="Times New Roman"/>
                <a:cs typeface="Times New Roman"/>
              </a:rPr>
              <a:t> </a:t>
            </a:r>
            <a:r>
              <a:rPr dirty="0" baseline="43650" sz="1050" spc="-7">
                <a:latin typeface="Times New Roman"/>
                <a:cs typeface="Times New Roman"/>
              </a:rPr>
              <a:t>2</a:t>
            </a:r>
            <a:r>
              <a:rPr dirty="0" baseline="43650" sz="1050">
                <a:latin typeface="Times New Roman"/>
                <a:cs typeface="Times New Roman"/>
              </a:rPr>
              <a:t> </a:t>
            </a:r>
            <a:r>
              <a:rPr dirty="0" baseline="43650" sz="1050" spc="-44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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 spc="80" i="1">
                <a:latin typeface="Times New Roman"/>
                <a:cs typeface="Times New Roman"/>
              </a:rPr>
              <a:t>z</a:t>
            </a:r>
            <a:r>
              <a:rPr dirty="0" baseline="43650" sz="1050" spc="-7">
                <a:latin typeface="Times New Roman"/>
                <a:cs typeface="Times New Roman"/>
              </a:rPr>
              <a:t>2</a:t>
            </a:r>
            <a:r>
              <a:rPr dirty="0" baseline="43650" sz="1050">
                <a:latin typeface="Times New Roman"/>
                <a:cs typeface="Times New Roman"/>
              </a:rPr>
              <a:t> </a:t>
            </a:r>
            <a:r>
              <a:rPr dirty="0" baseline="43650" sz="1050" spc="67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</a:t>
            </a:r>
            <a:r>
              <a:rPr dirty="0" sz="1200" spc="-155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100</a:t>
            </a:r>
            <a:endParaRPr sz="1200">
              <a:latin typeface="Times New Roman"/>
              <a:cs typeface="Times New Roman"/>
            </a:endParaRPr>
          </a:p>
          <a:p>
            <a:pPr algn="r" marR="2584450">
              <a:lnSpc>
                <a:spcPct val="100000"/>
              </a:lnSpc>
              <a:spcBef>
                <a:spcPts val="520"/>
              </a:spcBef>
            </a:pPr>
            <a:r>
              <a:rPr dirty="0" sz="1200" spc="50" i="1">
                <a:latin typeface="Times New Roman"/>
                <a:cs typeface="Times New Roman"/>
              </a:rPr>
              <a:t>x</a:t>
            </a:r>
            <a:r>
              <a:rPr dirty="0" baseline="43650" sz="1050" spc="-7">
                <a:latin typeface="Times New Roman"/>
                <a:cs typeface="Times New Roman"/>
              </a:rPr>
              <a:t>2</a:t>
            </a:r>
            <a:r>
              <a:rPr dirty="0" baseline="43650" sz="1050">
                <a:latin typeface="Times New Roman"/>
                <a:cs typeface="Times New Roman"/>
              </a:rPr>
              <a:t> </a:t>
            </a:r>
            <a:r>
              <a:rPr dirty="0" baseline="43650" sz="1050" spc="-44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</a:t>
            </a:r>
            <a:r>
              <a:rPr dirty="0" sz="1200" spc="30">
                <a:latin typeface="Times New Roman"/>
                <a:cs typeface="Times New Roman"/>
              </a:rPr>
              <a:t> </a:t>
            </a:r>
            <a:r>
              <a:rPr dirty="0" sz="1200" spc="70" i="1">
                <a:latin typeface="Times New Roman"/>
                <a:cs typeface="Times New Roman"/>
              </a:rPr>
              <a:t>y</a:t>
            </a:r>
            <a:r>
              <a:rPr dirty="0" baseline="43650" sz="1050" spc="-7">
                <a:latin typeface="Times New Roman"/>
                <a:cs typeface="Times New Roman"/>
              </a:rPr>
              <a:t>2</a:t>
            </a:r>
            <a:r>
              <a:rPr dirty="0" baseline="43650" sz="1050">
                <a:latin typeface="Times New Roman"/>
                <a:cs typeface="Times New Roman"/>
              </a:rPr>
              <a:t> </a:t>
            </a:r>
            <a:r>
              <a:rPr dirty="0" baseline="43650" sz="1050" spc="-44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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 spc="80" i="1">
                <a:latin typeface="Times New Roman"/>
                <a:cs typeface="Times New Roman"/>
              </a:rPr>
              <a:t>z</a:t>
            </a:r>
            <a:r>
              <a:rPr dirty="0" baseline="43650" sz="1050" spc="-7">
                <a:latin typeface="Times New Roman"/>
                <a:cs typeface="Times New Roman"/>
              </a:rPr>
              <a:t>2</a:t>
            </a:r>
            <a:r>
              <a:rPr dirty="0" baseline="43650" sz="1050">
                <a:latin typeface="Times New Roman"/>
                <a:cs typeface="Times New Roman"/>
              </a:rPr>
              <a:t> </a:t>
            </a:r>
            <a:r>
              <a:rPr dirty="0" baseline="43650" sz="1050" spc="67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</a:t>
            </a:r>
            <a:r>
              <a:rPr dirty="0" sz="1200" spc="-155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100</a:t>
            </a:r>
            <a:endParaRPr sz="12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450">
              <a:latin typeface="Times New Roman"/>
              <a:cs typeface="Times New Roman"/>
            </a:endParaRPr>
          </a:p>
          <a:p>
            <a:pPr marL="67945">
              <a:lnSpc>
                <a:spcPct val="100000"/>
              </a:lnSpc>
            </a:pPr>
            <a:r>
              <a:rPr dirty="0" sz="1100">
                <a:latin typeface="Calibri"/>
                <a:cs typeface="Calibri"/>
              </a:rPr>
              <a:t>So,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is</a:t>
            </a:r>
            <a:r>
              <a:rPr dirty="0" sz="1100">
                <a:latin typeface="Calibri"/>
                <a:cs typeface="Calibri"/>
              </a:rPr>
              <a:t> a </a:t>
            </a:r>
            <a:r>
              <a:rPr dirty="0" sz="1100" spc="-5">
                <a:latin typeface="Calibri"/>
                <a:cs typeface="Calibri"/>
              </a:rPr>
              <a:t>sphere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centered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origin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with</a:t>
            </a:r>
            <a:r>
              <a:rPr dirty="0" sz="1100" spc="-5">
                <a:latin typeface="Calibri"/>
                <a:cs typeface="Calibri"/>
              </a:rPr>
              <a:t> radius </a:t>
            </a:r>
            <a:r>
              <a:rPr dirty="0" sz="1100">
                <a:latin typeface="Calibri"/>
                <a:cs typeface="Calibri"/>
              </a:rPr>
              <a:t>10.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45"/>
              </a:spcBef>
            </a:pPr>
            <a:endParaRPr sz="1150">
              <a:latin typeface="Calibri"/>
              <a:cs typeface="Calibri"/>
            </a:endParaRPr>
          </a:p>
          <a:p>
            <a:pPr algn="just" marL="67945" marR="76200">
              <a:lnSpc>
                <a:spcPct val="110000"/>
              </a:lnSpc>
              <a:spcBef>
                <a:spcPts val="5"/>
              </a:spcBef>
              <a:buFont typeface="Calibri"/>
              <a:buAutoNum type="alphaLcParenBoth" startAt="3"/>
              <a:tabLst>
                <a:tab pos="247015" algn="l"/>
              </a:tabLst>
            </a:pPr>
            <a:r>
              <a:rPr dirty="0" sz="1100" spc="-5">
                <a:latin typeface="Calibri"/>
                <a:cs typeface="Calibri"/>
              </a:rPr>
              <a:t>Again, this </a:t>
            </a:r>
            <a:r>
              <a:rPr dirty="0" sz="1100">
                <a:latin typeface="Calibri"/>
                <a:cs typeface="Calibri"/>
              </a:rPr>
              <a:t>one </a:t>
            </a:r>
            <a:r>
              <a:rPr dirty="0" sz="1100" spc="-5">
                <a:latin typeface="Calibri"/>
                <a:cs typeface="Calibri"/>
              </a:rPr>
              <a:t>won’t be too bad if </a:t>
            </a:r>
            <a:r>
              <a:rPr dirty="0" sz="1100">
                <a:latin typeface="Calibri"/>
                <a:cs typeface="Calibri"/>
              </a:rPr>
              <a:t>we </a:t>
            </a:r>
            <a:r>
              <a:rPr dirty="0" sz="1100" spc="-5">
                <a:latin typeface="Calibri"/>
                <a:cs typeface="Calibri"/>
              </a:rPr>
              <a:t>convert back </a:t>
            </a:r>
            <a:r>
              <a:rPr dirty="0" sz="1100">
                <a:latin typeface="Calibri"/>
                <a:cs typeface="Calibri"/>
              </a:rPr>
              <a:t>to </a:t>
            </a:r>
            <a:r>
              <a:rPr dirty="0" sz="1100" spc="-5">
                <a:latin typeface="Calibri"/>
                <a:cs typeface="Calibri"/>
              </a:rPr>
              <a:t>Cartesian.</a:t>
            </a:r>
            <a:r>
              <a:rPr dirty="0" sz="1100">
                <a:latin typeface="Calibri"/>
                <a:cs typeface="Calibri"/>
              </a:rPr>
              <a:t> For </a:t>
            </a:r>
            <a:r>
              <a:rPr dirty="0" sz="1100" spc="-5">
                <a:latin typeface="Calibri"/>
                <a:cs typeface="Calibri"/>
              </a:rPr>
              <a:t>reasons that will be apparent 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eventually,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we’ll </a:t>
            </a:r>
            <a:r>
              <a:rPr dirty="0" sz="1100" spc="-5">
                <a:latin typeface="Calibri"/>
                <a:cs typeface="Calibri"/>
              </a:rPr>
              <a:t>first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square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both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sides,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then</a:t>
            </a:r>
            <a:r>
              <a:rPr dirty="0" sz="1100" spc="-5">
                <a:latin typeface="Calibri"/>
                <a:cs typeface="Calibri"/>
              </a:rPr>
              <a:t> convert.</a:t>
            </a:r>
            <a:endParaRPr sz="1100">
              <a:latin typeface="Calibri"/>
              <a:cs typeface="Calibri"/>
            </a:endParaRPr>
          </a:p>
          <a:p>
            <a:pPr marL="2461260">
              <a:lnSpc>
                <a:spcPct val="100000"/>
              </a:lnSpc>
              <a:spcBef>
                <a:spcPts val="320"/>
              </a:spcBef>
            </a:pPr>
            <a:r>
              <a:rPr dirty="0" sz="1200" spc="-5" i="1">
                <a:latin typeface="Times New Roman"/>
                <a:cs typeface="Times New Roman"/>
              </a:rPr>
              <a:t>z</a:t>
            </a:r>
            <a:r>
              <a:rPr dirty="0" sz="1200" spc="-215" i="1">
                <a:latin typeface="Times New Roman"/>
                <a:cs typeface="Times New Roman"/>
              </a:rPr>
              <a:t> </a:t>
            </a:r>
            <a:r>
              <a:rPr dirty="0" baseline="43650" sz="1050" spc="-7">
                <a:latin typeface="Times New Roman"/>
                <a:cs typeface="Times New Roman"/>
              </a:rPr>
              <a:t>2</a:t>
            </a:r>
            <a:r>
              <a:rPr dirty="0" baseline="43650" sz="1050">
                <a:latin typeface="Times New Roman"/>
                <a:cs typeface="Times New Roman"/>
              </a:rPr>
              <a:t> </a:t>
            </a:r>
            <a:r>
              <a:rPr dirty="0" baseline="43650" sz="1050" spc="67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 spc="-5" i="1">
                <a:latin typeface="Times New Roman"/>
                <a:cs typeface="Times New Roman"/>
              </a:rPr>
              <a:t>r</a:t>
            </a:r>
            <a:r>
              <a:rPr dirty="0" sz="1200" spc="-195" i="1">
                <a:latin typeface="Times New Roman"/>
                <a:cs typeface="Times New Roman"/>
              </a:rPr>
              <a:t> </a:t>
            </a:r>
            <a:r>
              <a:rPr dirty="0" baseline="43650" sz="1050" spc="-7">
                <a:latin typeface="Times New Roman"/>
                <a:cs typeface="Times New Roman"/>
              </a:rPr>
              <a:t>2</a:t>
            </a:r>
            <a:endParaRPr baseline="43650" sz="1050">
              <a:latin typeface="Times New Roman"/>
              <a:cs typeface="Times New Roman"/>
            </a:endParaRPr>
          </a:p>
          <a:p>
            <a:pPr marL="2461260">
              <a:lnSpc>
                <a:spcPct val="100000"/>
              </a:lnSpc>
              <a:spcBef>
                <a:spcPts val="520"/>
              </a:spcBef>
            </a:pPr>
            <a:r>
              <a:rPr dirty="0" sz="1200" spc="40" i="1">
                <a:latin typeface="Times New Roman"/>
                <a:cs typeface="Times New Roman"/>
              </a:rPr>
              <a:t>z</a:t>
            </a:r>
            <a:r>
              <a:rPr dirty="0" baseline="43650" sz="1050" spc="60">
                <a:latin typeface="Times New Roman"/>
                <a:cs typeface="Times New Roman"/>
              </a:rPr>
              <a:t>2</a:t>
            </a:r>
            <a:r>
              <a:rPr dirty="0" baseline="43650" sz="1050" spc="292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20">
                <a:latin typeface="Times New Roman"/>
                <a:cs typeface="Times New Roman"/>
              </a:rPr>
              <a:t> </a:t>
            </a:r>
            <a:r>
              <a:rPr dirty="0" sz="1200" spc="25" i="1">
                <a:latin typeface="Times New Roman"/>
                <a:cs typeface="Times New Roman"/>
              </a:rPr>
              <a:t>x</a:t>
            </a:r>
            <a:r>
              <a:rPr dirty="0" baseline="43650" sz="1050" spc="37">
                <a:latin typeface="Times New Roman"/>
                <a:cs typeface="Times New Roman"/>
              </a:rPr>
              <a:t>2</a:t>
            </a:r>
            <a:r>
              <a:rPr dirty="0" baseline="43650" sz="1050" spc="187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</a:t>
            </a:r>
            <a:r>
              <a:rPr dirty="0" sz="1200" spc="20">
                <a:latin typeface="Times New Roman"/>
                <a:cs typeface="Times New Roman"/>
              </a:rPr>
              <a:t> </a:t>
            </a:r>
            <a:r>
              <a:rPr dirty="0" sz="1200" spc="35" i="1">
                <a:latin typeface="Times New Roman"/>
                <a:cs typeface="Times New Roman"/>
              </a:rPr>
              <a:t>y</a:t>
            </a:r>
            <a:r>
              <a:rPr dirty="0" baseline="43650" sz="1050" spc="52">
                <a:latin typeface="Times New Roman"/>
                <a:cs typeface="Times New Roman"/>
              </a:rPr>
              <a:t>2</a:t>
            </a:r>
            <a:endParaRPr baseline="43650" sz="105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1450">
              <a:latin typeface="Times New Roman"/>
              <a:cs typeface="Times New Roman"/>
            </a:endParaRPr>
          </a:p>
          <a:p>
            <a:pPr marL="67945">
              <a:lnSpc>
                <a:spcPct val="100000"/>
              </a:lnSpc>
            </a:pPr>
            <a:r>
              <a:rPr dirty="0" sz="1100">
                <a:latin typeface="Calibri"/>
                <a:cs typeface="Calibri"/>
              </a:rPr>
              <a:t>From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section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on </a:t>
            </a:r>
            <a:r>
              <a:rPr dirty="0" u="sng" sz="1100" spc="-5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Calibri"/>
                <a:cs typeface="Calibri"/>
              </a:rPr>
              <a:t>quadric</a:t>
            </a:r>
            <a:r>
              <a:rPr dirty="0" u="sng" sz="110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Calibri"/>
                <a:cs typeface="Calibri"/>
              </a:rPr>
              <a:t> </a:t>
            </a:r>
            <a:r>
              <a:rPr dirty="0" u="sng" sz="1100" spc="-5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Calibri"/>
                <a:cs typeface="Calibri"/>
              </a:rPr>
              <a:t>surfaces</a:t>
            </a:r>
            <a:r>
              <a:rPr dirty="0" sz="1100" spc="-5">
                <a:solidFill>
                  <a:srgbClr val="0000FF"/>
                </a:solidFill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know that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equation</a:t>
            </a:r>
            <a:r>
              <a:rPr dirty="0" sz="1100">
                <a:latin typeface="Calibri"/>
                <a:cs typeface="Calibri"/>
              </a:rPr>
              <a:t> of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cone.</a:t>
            </a:r>
            <a:endParaRPr sz="11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786383" y="856488"/>
            <a:ext cx="6090285" cy="447040"/>
            <a:chOff x="786383" y="856488"/>
            <a:chExt cx="6090285" cy="44704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786383" y="856488"/>
              <a:ext cx="3703319" cy="446531"/>
            </a:xfrm>
            <a:prstGeom prst="rect">
              <a:avLst/>
            </a:prstGeom>
          </p:spPr>
        </p:pic>
        <p:sp>
          <p:nvSpPr>
            <p:cNvPr id="4" name="object 4"/>
            <p:cNvSpPr/>
            <p:nvPr/>
          </p:nvSpPr>
          <p:spPr>
            <a:xfrm>
              <a:off x="896112" y="1196340"/>
              <a:ext cx="5980430" cy="27940"/>
            </a:xfrm>
            <a:custGeom>
              <a:avLst/>
              <a:gdLst/>
              <a:ahLst/>
              <a:cxnLst/>
              <a:rect l="l" t="t" r="r" b="b"/>
              <a:pathLst>
                <a:path w="5980430" h="27940">
                  <a:moveTo>
                    <a:pt x="5980176" y="0"/>
                  </a:moveTo>
                  <a:lnTo>
                    <a:pt x="0" y="0"/>
                  </a:lnTo>
                  <a:lnTo>
                    <a:pt x="0" y="27431"/>
                  </a:lnTo>
                  <a:lnTo>
                    <a:pt x="5980176" y="27431"/>
                  </a:lnTo>
                  <a:lnTo>
                    <a:pt x="5980176" y="0"/>
                  </a:lnTo>
                  <a:close/>
                </a:path>
              </a:pathLst>
            </a:custGeom>
            <a:solidFill>
              <a:srgbClr val="C00000"/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5" name="object 5"/>
          <p:cNvSpPr txBox="1"/>
          <p:nvPr/>
        </p:nvSpPr>
        <p:spPr>
          <a:xfrm>
            <a:off x="901700" y="1372783"/>
            <a:ext cx="4529455" cy="267970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dirty="0" baseline="5050" sz="1650">
                <a:latin typeface="Calibri"/>
                <a:cs typeface="Calibri"/>
              </a:rPr>
              <a:t>1.</a:t>
            </a:r>
            <a:r>
              <a:rPr dirty="0" baseline="5050" sz="1650" spc="7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Convert</a:t>
            </a:r>
            <a:r>
              <a:rPr dirty="0" baseline="5050" sz="1650" spc="15">
                <a:latin typeface="Calibri"/>
                <a:cs typeface="Calibri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the </a:t>
            </a:r>
            <a:r>
              <a:rPr dirty="0" baseline="5050" sz="1650" spc="-7">
                <a:latin typeface="Calibri"/>
                <a:cs typeface="Calibri"/>
              </a:rPr>
              <a:t>Cartesian</a:t>
            </a:r>
            <a:r>
              <a:rPr dirty="0" baseline="5050" sz="1650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coordinates</a:t>
            </a:r>
            <a:r>
              <a:rPr dirty="0" baseline="5050" sz="1650">
                <a:latin typeface="Calibri"/>
                <a:cs typeface="Calibri"/>
              </a:rPr>
              <a:t> for</a:t>
            </a:r>
            <a:r>
              <a:rPr dirty="0" baseline="5050" sz="1650" spc="209">
                <a:latin typeface="Calibri"/>
                <a:cs typeface="Calibri"/>
              </a:rPr>
              <a:t> </a:t>
            </a:r>
            <a:r>
              <a:rPr dirty="0" sz="1600" spc="-25">
                <a:latin typeface="Symbol"/>
                <a:cs typeface="Symbol"/>
              </a:rPr>
              <a:t></a:t>
            </a:r>
            <a:r>
              <a:rPr dirty="0" baseline="4629" sz="1800" spc="-37">
                <a:latin typeface="Times New Roman"/>
                <a:cs typeface="Times New Roman"/>
              </a:rPr>
              <a:t>4,</a:t>
            </a:r>
            <a:r>
              <a:rPr dirty="0" baseline="4629" sz="1800" spc="-232">
                <a:latin typeface="Times New Roman"/>
                <a:cs typeface="Times New Roman"/>
              </a:rPr>
              <a:t> </a:t>
            </a:r>
            <a:r>
              <a:rPr dirty="0" baseline="4629" sz="1800" spc="-30">
                <a:latin typeface="Symbol"/>
                <a:cs typeface="Symbol"/>
              </a:rPr>
              <a:t></a:t>
            </a:r>
            <a:r>
              <a:rPr dirty="0" baseline="4629" sz="1800" spc="-30">
                <a:latin typeface="Times New Roman"/>
                <a:cs typeface="Times New Roman"/>
              </a:rPr>
              <a:t>5,</a:t>
            </a:r>
            <a:r>
              <a:rPr dirty="0" baseline="4629" sz="1800" spc="-225">
                <a:latin typeface="Times New Roman"/>
                <a:cs typeface="Times New Roman"/>
              </a:rPr>
              <a:t> </a:t>
            </a:r>
            <a:r>
              <a:rPr dirty="0" baseline="4629" sz="1800" spc="-67">
                <a:latin typeface="Times New Roman"/>
                <a:cs typeface="Times New Roman"/>
              </a:rPr>
              <a:t>2</a:t>
            </a:r>
            <a:r>
              <a:rPr dirty="0" sz="1600" spc="-45">
                <a:latin typeface="Symbol"/>
                <a:cs typeface="Symbol"/>
              </a:rPr>
              <a:t></a:t>
            </a:r>
            <a:r>
              <a:rPr dirty="0" sz="1600" spc="60">
                <a:latin typeface="Times New Roman"/>
                <a:cs typeface="Times New Roman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into</a:t>
            </a:r>
            <a:r>
              <a:rPr dirty="0" baseline="5050" sz="1650" spc="15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Cylindrical</a:t>
            </a:r>
            <a:r>
              <a:rPr dirty="0" baseline="5050" sz="1650" spc="15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coordinates.</a:t>
            </a:r>
            <a:endParaRPr baseline="5050" sz="1650">
              <a:latin typeface="Calibri"/>
              <a:cs typeface="Calibri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901572" y="2013306"/>
            <a:ext cx="3185160" cy="768985"/>
          </a:xfrm>
          <a:prstGeom prst="rect">
            <a:avLst/>
          </a:prstGeom>
        </p:spPr>
        <p:txBody>
          <a:bodyPr wrap="square" lIns="0" tIns="2730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215"/>
              </a:spcBef>
            </a:pPr>
            <a:r>
              <a:rPr dirty="0" sz="1100">
                <a:latin typeface="Calibri"/>
                <a:cs typeface="Calibri"/>
              </a:rPr>
              <a:t>Step</a:t>
            </a:r>
            <a:r>
              <a:rPr dirty="0" sz="1100" spc="-4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1</a:t>
            </a:r>
            <a:endParaRPr sz="11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dirty="0" sz="1100">
                <a:latin typeface="Calibri"/>
                <a:cs typeface="Calibri"/>
              </a:rPr>
              <a:t>From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-5">
                <a:latin typeface="Calibri"/>
                <a:cs typeface="Calibri"/>
              </a:rPr>
              <a:t>point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we’re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given</a:t>
            </a:r>
            <a:r>
              <a:rPr dirty="0" sz="1100" spc="-2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have,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5"/>
              </a:spcBef>
            </a:pPr>
            <a:endParaRPr sz="1300">
              <a:latin typeface="Calibri"/>
              <a:cs typeface="Calibri"/>
            </a:endParaRPr>
          </a:p>
          <a:p>
            <a:pPr marL="1852295">
              <a:lnSpc>
                <a:spcPct val="100000"/>
              </a:lnSpc>
              <a:tabLst>
                <a:tab pos="2785745" algn="l"/>
              </a:tabLst>
            </a:pPr>
            <a:r>
              <a:rPr dirty="0" sz="1150" spc="20" i="1">
                <a:latin typeface="Times New Roman"/>
                <a:cs typeface="Times New Roman"/>
              </a:rPr>
              <a:t>x</a:t>
            </a:r>
            <a:r>
              <a:rPr dirty="0" sz="1150" i="1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</a:t>
            </a:r>
            <a:r>
              <a:rPr dirty="0" sz="1150" spc="-10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Times New Roman"/>
                <a:cs typeface="Times New Roman"/>
              </a:rPr>
              <a:t>4	</a:t>
            </a:r>
            <a:r>
              <a:rPr dirty="0" sz="1150" spc="20" i="1">
                <a:latin typeface="Times New Roman"/>
                <a:cs typeface="Times New Roman"/>
              </a:rPr>
              <a:t>y</a:t>
            </a:r>
            <a:r>
              <a:rPr dirty="0" sz="1150" spc="-20" i="1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</a:t>
            </a:r>
            <a:r>
              <a:rPr dirty="0" sz="1150" spc="-45">
                <a:latin typeface="Times New Roman"/>
                <a:cs typeface="Times New Roman"/>
              </a:rPr>
              <a:t> </a:t>
            </a:r>
            <a:r>
              <a:rPr dirty="0" sz="1150" spc="20">
                <a:latin typeface="Symbol"/>
                <a:cs typeface="Symbol"/>
              </a:rPr>
              <a:t></a:t>
            </a:r>
            <a:r>
              <a:rPr dirty="0" sz="1150" spc="20">
                <a:latin typeface="Times New Roman"/>
                <a:cs typeface="Times New Roman"/>
              </a:rPr>
              <a:t>5</a:t>
            </a:r>
            <a:endParaRPr sz="1150">
              <a:latin typeface="Times New Roman"/>
              <a:cs typeface="Times New Roman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4713436" y="2577194"/>
            <a:ext cx="321310" cy="205104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dirty="0" sz="1150" spc="15" i="1">
                <a:latin typeface="Times New Roman"/>
                <a:cs typeface="Times New Roman"/>
              </a:rPr>
              <a:t>z</a:t>
            </a:r>
            <a:r>
              <a:rPr dirty="0" sz="1150" spc="-15" i="1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</a:t>
            </a:r>
            <a:r>
              <a:rPr dirty="0" sz="1150" spc="-45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Times New Roman"/>
                <a:cs typeface="Times New Roman"/>
              </a:rPr>
              <a:t>2</a:t>
            </a:r>
            <a:endParaRPr sz="1150">
              <a:latin typeface="Times New Roman"/>
              <a:cs typeface="Times New Roman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901651" y="2974340"/>
            <a:ext cx="5910580" cy="130175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200">
                <a:latin typeface="Times New Roman"/>
                <a:cs typeface="Times New Roman"/>
              </a:rPr>
              <a:t>So,</a:t>
            </a:r>
            <a:r>
              <a:rPr dirty="0" sz="1200" spc="5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we</a:t>
            </a:r>
            <a:r>
              <a:rPr dirty="0" sz="1200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already</a:t>
            </a:r>
            <a:r>
              <a:rPr dirty="0" sz="1200" spc="5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have</a:t>
            </a:r>
            <a:r>
              <a:rPr dirty="0" sz="1200" spc="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the </a:t>
            </a:r>
            <a:r>
              <a:rPr dirty="0" sz="1200" i="1">
                <a:latin typeface="Times New Roman"/>
                <a:cs typeface="Times New Roman"/>
              </a:rPr>
              <a:t>z</a:t>
            </a:r>
            <a:r>
              <a:rPr dirty="0" sz="1200" spc="15" i="1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coordinate</a:t>
            </a:r>
            <a:r>
              <a:rPr dirty="0" sz="1200" spc="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for the </a:t>
            </a:r>
            <a:r>
              <a:rPr dirty="0" sz="1200" spc="-5">
                <a:latin typeface="Times New Roman"/>
                <a:cs typeface="Times New Roman"/>
              </a:rPr>
              <a:t>Cylindrical</a:t>
            </a:r>
            <a:r>
              <a:rPr dirty="0" sz="1200" spc="10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coordinates.</a:t>
            </a:r>
            <a:endParaRPr sz="12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2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dirty="0" sz="1100">
                <a:latin typeface="Calibri"/>
                <a:cs typeface="Calibri"/>
              </a:rPr>
              <a:t>Step</a:t>
            </a:r>
            <a:r>
              <a:rPr dirty="0" sz="1100" spc="-4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2</a:t>
            </a:r>
            <a:endParaRPr sz="1100">
              <a:latin typeface="Calibri"/>
              <a:cs typeface="Calibri"/>
            </a:endParaRPr>
          </a:p>
          <a:p>
            <a:pPr marL="12700" marR="5080">
              <a:lnSpc>
                <a:spcPts val="1450"/>
              </a:lnSpc>
              <a:spcBef>
                <a:spcPts val="160"/>
              </a:spcBef>
            </a:pPr>
            <a:r>
              <a:rPr dirty="0" sz="1100" spc="-5">
                <a:latin typeface="Calibri"/>
                <a:cs typeface="Calibri"/>
              </a:rPr>
              <a:t>Remember as </a:t>
            </a:r>
            <a:r>
              <a:rPr dirty="0" sz="1100">
                <a:latin typeface="Calibri"/>
                <a:cs typeface="Calibri"/>
              </a:rPr>
              <a:t>well </a:t>
            </a:r>
            <a:r>
              <a:rPr dirty="0" sz="1100" spc="-5">
                <a:latin typeface="Calibri"/>
                <a:cs typeface="Calibri"/>
              </a:rPr>
              <a:t>that for </a:t>
            </a:r>
            <a:r>
              <a:rPr dirty="0" sz="1100" i="1">
                <a:latin typeface="Calibri"/>
                <a:cs typeface="Calibri"/>
              </a:rPr>
              <a:t>r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 spc="235">
                <a:latin typeface="Calibri"/>
                <a:cs typeface="Calibri"/>
              </a:rPr>
              <a:t> </a:t>
            </a:r>
            <a:r>
              <a:rPr dirty="0" sz="1250" spc="-45">
                <a:latin typeface="Symbol"/>
                <a:cs typeface="Symbol"/>
              </a:rPr>
              <a:t></a:t>
            </a:r>
            <a:r>
              <a:rPr dirty="0" sz="1250" spc="225">
                <a:latin typeface="Times New Roman"/>
                <a:cs typeface="Times New Roman"/>
              </a:rPr>
              <a:t> </a:t>
            </a:r>
            <a:r>
              <a:rPr dirty="0" sz="1100" spc="-5">
                <a:latin typeface="Calibri"/>
                <a:cs typeface="Calibri"/>
              </a:rPr>
              <a:t>we’re going </a:t>
            </a:r>
            <a:r>
              <a:rPr dirty="0" sz="1100">
                <a:latin typeface="Calibri"/>
                <a:cs typeface="Calibri"/>
              </a:rPr>
              <a:t>to </a:t>
            </a:r>
            <a:r>
              <a:rPr dirty="0" sz="1100" spc="-10">
                <a:latin typeface="Calibri"/>
                <a:cs typeface="Calibri"/>
              </a:rPr>
              <a:t>do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-5">
                <a:latin typeface="Calibri"/>
                <a:cs typeface="Calibri"/>
              </a:rPr>
              <a:t>same conversion work as </a:t>
            </a:r>
            <a:r>
              <a:rPr dirty="0" sz="1100">
                <a:latin typeface="Calibri"/>
                <a:cs typeface="Calibri"/>
              </a:rPr>
              <a:t>we </a:t>
            </a:r>
            <a:r>
              <a:rPr dirty="0" sz="1100" spc="-5">
                <a:latin typeface="Calibri"/>
                <a:cs typeface="Calibri"/>
              </a:rPr>
              <a:t>did in converting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 </a:t>
            </a:r>
            <a:r>
              <a:rPr dirty="0" sz="1100" spc="-5">
                <a:latin typeface="Calibri"/>
                <a:cs typeface="Calibri"/>
              </a:rPr>
              <a:t>Cartesian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point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into Polar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coordinates.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2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</a:pPr>
            <a:r>
              <a:rPr dirty="0" sz="1100">
                <a:latin typeface="Calibri"/>
                <a:cs typeface="Calibri"/>
              </a:rPr>
              <a:t>So,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getting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r</a:t>
            </a:r>
            <a:r>
              <a:rPr dirty="0" sz="1100" spc="-15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easy.</a:t>
            </a:r>
            <a:endParaRPr sz="1100">
              <a:latin typeface="Calibri"/>
              <a:cs typeface="Calibri"/>
            </a:endParaRPr>
          </a:p>
        </p:txBody>
      </p:sp>
      <p:grpSp>
        <p:nvGrpSpPr>
          <p:cNvPr id="9" name="object 9"/>
          <p:cNvGrpSpPr/>
          <p:nvPr/>
        </p:nvGrpSpPr>
        <p:grpSpPr>
          <a:xfrm>
            <a:off x="3143224" y="4509691"/>
            <a:ext cx="837565" cy="258445"/>
            <a:chOff x="3143224" y="4509691"/>
            <a:chExt cx="837565" cy="258445"/>
          </a:xfrm>
        </p:grpSpPr>
        <p:sp>
          <p:nvSpPr>
            <p:cNvPr id="10" name="object 10"/>
            <p:cNvSpPr/>
            <p:nvPr/>
          </p:nvSpPr>
          <p:spPr>
            <a:xfrm>
              <a:off x="3144809" y="4671571"/>
              <a:ext cx="15240" cy="13335"/>
            </a:xfrm>
            <a:custGeom>
              <a:avLst/>
              <a:gdLst/>
              <a:ahLst/>
              <a:cxnLst/>
              <a:rect l="l" t="t" r="r" b="b"/>
              <a:pathLst>
                <a:path w="15239" h="13335">
                  <a:moveTo>
                    <a:pt x="0" y="12822"/>
                  </a:moveTo>
                  <a:lnTo>
                    <a:pt x="15081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1" name="object 11"/>
            <p:cNvSpPr/>
            <p:nvPr/>
          </p:nvSpPr>
          <p:spPr>
            <a:xfrm>
              <a:off x="3159891" y="4671571"/>
              <a:ext cx="37465" cy="96520"/>
            </a:xfrm>
            <a:custGeom>
              <a:avLst/>
              <a:gdLst/>
              <a:ahLst/>
              <a:cxnLst/>
              <a:rect l="l" t="t" r="r" b="b"/>
              <a:pathLst>
                <a:path w="37464" h="96520">
                  <a:moveTo>
                    <a:pt x="0" y="0"/>
                  </a:moveTo>
                  <a:lnTo>
                    <a:pt x="36909" y="96165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2" name="object 12"/>
            <p:cNvSpPr/>
            <p:nvPr/>
          </p:nvSpPr>
          <p:spPr>
            <a:xfrm>
              <a:off x="3196800" y="4513298"/>
              <a:ext cx="40640" cy="254635"/>
            </a:xfrm>
            <a:custGeom>
              <a:avLst/>
              <a:gdLst/>
              <a:ahLst/>
              <a:cxnLst/>
              <a:rect l="l" t="t" r="r" b="b"/>
              <a:pathLst>
                <a:path w="40639" h="254635">
                  <a:moveTo>
                    <a:pt x="0" y="254439"/>
                  </a:moveTo>
                  <a:lnTo>
                    <a:pt x="40481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3" name="object 13"/>
            <p:cNvSpPr/>
            <p:nvPr/>
          </p:nvSpPr>
          <p:spPr>
            <a:xfrm>
              <a:off x="3237282" y="4513298"/>
              <a:ext cx="743585" cy="0"/>
            </a:xfrm>
            <a:custGeom>
              <a:avLst/>
              <a:gdLst/>
              <a:ahLst/>
              <a:cxnLst/>
              <a:rect l="l" t="t" r="r" b="b"/>
              <a:pathLst>
                <a:path w="743585" h="0">
                  <a:moveTo>
                    <a:pt x="0" y="0"/>
                  </a:moveTo>
                  <a:lnTo>
                    <a:pt x="7433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4" name="object 14"/>
            <p:cNvSpPr/>
            <p:nvPr/>
          </p:nvSpPr>
          <p:spPr>
            <a:xfrm>
              <a:off x="3143224" y="4509691"/>
              <a:ext cx="837565" cy="258445"/>
            </a:xfrm>
            <a:custGeom>
              <a:avLst/>
              <a:gdLst/>
              <a:ahLst/>
              <a:cxnLst/>
              <a:rect l="l" t="t" r="r" b="b"/>
              <a:pathLst>
                <a:path w="837564" h="258445">
                  <a:moveTo>
                    <a:pt x="57546" y="258045"/>
                  </a:moveTo>
                  <a:lnTo>
                    <a:pt x="50005" y="258045"/>
                  </a:lnTo>
                  <a:lnTo>
                    <a:pt x="12699" y="168691"/>
                  </a:lnTo>
                  <a:lnTo>
                    <a:pt x="3174" y="176704"/>
                  </a:lnTo>
                  <a:lnTo>
                    <a:pt x="0" y="173098"/>
                  </a:lnTo>
                  <a:lnTo>
                    <a:pt x="21033" y="155067"/>
                  </a:lnTo>
                  <a:lnTo>
                    <a:pt x="53577" y="235606"/>
                  </a:lnTo>
                  <a:lnTo>
                    <a:pt x="91280" y="0"/>
                  </a:lnTo>
                  <a:lnTo>
                    <a:pt x="837405" y="0"/>
                  </a:lnTo>
                  <a:lnTo>
                    <a:pt x="837405" y="7613"/>
                  </a:lnTo>
                  <a:lnTo>
                    <a:pt x="97233" y="7613"/>
                  </a:lnTo>
                  <a:lnTo>
                    <a:pt x="57546" y="258045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/>
          </p:txBody>
        </p:sp>
      </p:grpSp>
      <p:pic>
        <p:nvPicPr>
          <p:cNvPr id="15" name="object 15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4142556" y="4551764"/>
            <a:ext cx="246062" cy="163482"/>
          </a:xfrm>
          <a:prstGeom prst="rect">
            <a:avLst/>
          </a:prstGeom>
        </p:spPr>
      </p:pic>
      <p:sp>
        <p:nvSpPr>
          <p:cNvPr id="16" name="object 16"/>
          <p:cNvSpPr txBox="1"/>
          <p:nvPr/>
        </p:nvSpPr>
        <p:spPr>
          <a:xfrm>
            <a:off x="4230664" y="4536662"/>
            <a:ext cx="177800" cy="210185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dirty="0" sz="1200">
                <a:latin typeface="Times New Roman"/>
                <a:cs typeface="Times New Roman"/>
              </a:rPr>
              <a:t>41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3201161" y="4500200"/>
            <a:ext cx="941705" cy="267335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35"/>
              </a:spcBef>
            </a:pPr>
            <a:r>
              <a:rPr dirty="0" sz="1550" spc="-25">
                <a:latin typeface="Symbol"/>
                <a:cs typeface="Symbol"/>
              </a:rPr>
              <a:t></a:t>
            </a:r>
            <a:r>
              <a:rPr dirty="0" baseline="4629" sz="1800" spc="89">
                <a:latin typeface="Times New Roman"/>
                <a:cs typeface="Times New Roman"/>
              </a:rPr>
              <a:t>4</a:t>
            </a:r>
            <a:r>
              <a:rPr dirty="0" sz="1550" spc="-95">
                <a:latin typeface="Symbol"/>
                <a:cs typeface="Symbol"/>
              </a:rPr>
              <a:t></a:t>
            </a:r>
            <a:r>
              <a:rPr dirty="0" baseline="63492" sz="1050" spc="-7">
                <a:latin typeface="Times New Roman"/>
                <a:cs typeface="Times New Roman"/>
              </a:rPr>
              <a:t>2</a:t>
            </a:r>
            <a:r>
              <a:rPr dirty="0" baseline="63492" sz="1050">
                <a:latin typeface="Times New Roman"/>
                <a:cs typeface="Times New Roman"/>
              </a:rPr>
              <a:t> </a:t>
            </a:r>
            <a:r>
              <a:rPr dirty="0" baseline="63492" sz="1050" spc="-44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</a:t>
            </a:r>
            <a:r>
              <a:rPr dirty="0" baseline="4629" sz="1800" spc="-172">
                <a:latin typeface="Times New Roman"/>
                <a:cs typeface="Times New Roman"/>
              </a:rPr>
              <a:t> </a:t>
            </a:r>
            <a:r>
              <a:rPr dirty="0" sz="1550" spc="-25">
                <a:latin typeface="Symbol"/>
                <a:cs typeface="Symbol"/>
              </a:rPr>
              <a:t></a:t>
            </a:r>
            <a:r>
              <a:rPr dirty="0" baseline="4629" sz="1800" spc="-7">
                <a:latin typeface="Symbol"/>
                <a:cs typeface="Symbol"/>
              </a:rPr>
              <a:t></a:t>
            </a:r>
            <a:r>
              <a:rPr dirty="0" baseline="4629" sz="1800" spc="60">
                <a:latin typeface="Times New Roman"/>
                <a:cs typeface="Times New Roman"/>
              </a:rPr>
              <a:t>5</a:t>
            </a:r>
            <a:r>
              <a:rPr dirty="0" sz="1550" spc="-95">
                <a:latin typeface="Symbol"/>
                <a:cs typeface="Symbol"/>
              </a:rPr>
              <a:t></a:t>
            </a:r>
            <a:r>
              <a:rPr dirty="0" baseline="63492" sz="1050" spc="-7">
                <a:latin typeface="Times New Roman"/>
                <a:cs typeface="Times New Roman"/>
              </a:rPr>
              <a:t>2</a:t>
            </a:r>
            <a:r>
              <a:rPr dirty="0" baseline="63492" sz="1050">
                <a:latin typeface="Times New Roman"/>
                <a:cs typeface="Times New Roman"/>
              </a:rPr>
              <a:t>  </a:t>
            </a:r>
            <a:r>
              <a:rPr dirty="0" baseline="63492" sz="1050" spc="-52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</a:t>
            </a:r>
            <a:endParaRPr baseline="4629" sz="1800">
              <a:latin typeface="Symbol"/>
              <a:cs typeface="Symbol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2906687" y="4536662"/>
            <a:ext cx="211454" cy="210185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dirty="0" sz="1200" i="1">
                <a:latin typeface="Times New Roman"/>
                <a:cs typeface="Times New Roman"/>
              </a:rPr>
              <a:t>r</a:t>
            </a:r>
            <a:r>
              <a:rPr dirty="0" sz="1200" spc="-45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901700" y="4967683"/>
            <a:ext cx="1499870" cy="39370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z="1100">
                <a:latin typeface="Calibri"/>
                <a:cs typeface="Calibri"/>
              </a:rPr>
              <a:t>Step</a:t>
            </a:r>
            <a:r>
              <a:rPr dirty="0" sz="1100" spc="-4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3</a:t>
            </a:r>
            <a:endParaRPr sz="11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65"/>
              </a:spcBef>
            </a:pPr>
            <a:r>
              <a:rPr dirty="0" sz="1100" spc="-5">
                <a:latin typeface="Calibri"/>
                <a:cs typeface="Calibri"/>
              </a:rPr>
              <a:t>Finall</a:t>
            </a:r>
            <a:r>
              <a:rPr dirty="0" sz="1100">
                <a:latin typeface="Calibri"/>
                <a:cs typeface="Calibri"/>
              </a:rPr>
              <a:t>y,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</a:t>
            </a:r>
            <a:r>
              <a:rPr dirty="0" sz="1100">
                <a:latin typeface="Calibri"/>
                <a:cs typeface="Calibri"/>
              </a:rPr>
              <a:t>eed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to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</a:t>
            </a:r>
            <a:r>
              <a:rPr dirty="0" sz="1100">
                <a:latin typeface="Calibri"/>
                <a:cs typeface="Calibri"/>
              </a:rPr>
              <a:t>et</a:t>
            </a:r>
            <a:r>
              <a:rPr dirty="0" sz="1100" spc="65">
                <a:latin typeface="Calibri"/>
                <a:cs typeface="Calibri"/>
              </a:rPr>
              <a:t> </a:t>
            </a:r>
            <a:r>
              <a:rPr dirty="0" sz="1250" spc="-45">
                <a:latin typeface="Symbol"/>
                <a:cs typeface="Symbol"/>
              </a:rPr>
              <a:t></a:t>
            </a:r>
            <a:r>
              <a:rPr dirty="0" sz="1250" spc="-25">
                <a:latin typeface="Times New Roman"/>
                <a:cs typeface="Times New Roman"/>
              </a:rPr>
              <a:t> </a:t>
            </a:r>
            <a:r>
              <a:rPr dirty="0" sz="1100">
                <a:latin typeface="Calibri"/>
                <a:cs typeface="Calibri"/>
              </a:rPr>
              <a:t>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20" name="object 20"/>
          <p:cNvSpPr/>
          <p:nvPr/>
        </p:nvSpPr>
        <p:spPr>
          <a:xfrm>
            <a:off x="2386218" y="5759255"/>
            <a:ext cx="171450" cy="0"/>
          </a:xfrm>
          <a:custGeom>
            <a:avLst/>
            <a:gdLst/>
            <a:ahLst/>
            <a:cxnLst/>
            <a:rect l="l" t="t" r="r" b="b"/>
            <a:pathLst>
              <a:path w="171450" h="0">
                <a:moveTo>
                  <a:pt x="0" y="0"/>
                </a:moveTo>
                <a:lnTo>
                  <a:pt x="171450" y="0"/>
                </a:lnTo>
              </a:path>
            </a:pathLst>
          </a:custGeom>
          <a:ln w="7485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21" name="object 21"/>
          <p:cNvSpPr txBox="1"/>
          <p:nvPr/>
        </p:nvSpPr>
        <p:spPr>
          <a:xfrm>
            <a:off x="1769475" y="5735921"/>
            <a:ext cx="69850" cy="130810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dirty="0" sz="650" spc="20">
                <a:latin typeface="Times New Roman"/>
                <a:cs typeface="Times New Roman"/>
              </a:rPr>
              <a:t>1</a:t>
            </a:r>
            <a:endParaRPr sz="650">
              <a:latin typeface="Times New Roman"/>
              <a:cs typeface="Times New Roman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4076890" y="5735921"/>
            <a:ext cx="69850" cy="130810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dirty="0" sz="650" spc="20">
                <a:latin typeface="Times New Roman"/>
                <a:cs typeface="Times New Roman"/>
              </a:rPr>
              <a:t>2</a:t>
            </a:r>
            <a:endParaRPr sz="650">
              <a:latin typeface="Times New Roman"/>
              <a:cs typeface="Times New Roman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2175081" y="5629159"/>
            <a:ext cx="117475" cy="130810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dirty="0" sz="650" spc="15">
                <a:latin typeface="Symbol"/>
                <a:cs typeface="Symbol"/>
              </a:rPr>
              <a:t></a:t>
            </a:r>
            <a:r>
              <a:rPr dirty="0" sz="650" spc="20">
                <a:latin typeface="Times New Roman"/>
                <a:cs typeface="Times New Roman"/>
              </a:rPr>
              <a:t>1</a:t>
            </a:r>
            <a:endParaRPr sz="650">
              <a:latin typeface="Times New Roman"/>
              <a:cs typeface="Times New Roman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2291764" y="5549581"/>
            <a:ext cx="359410" cy="207010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dirty="0" sz="1200">
                <a:latin typeface="Symbol"/>
                <a:cs typeface="Symbol"/>
              </a:rPr>
              <a:t></a:t>
            </a:r>
            <a:r>
              <a:rPr dirty="0" sz="1200" spc="-45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Symbol"/>
                <a:cs typeface="Symbol"/>
              </a:rPr>
              <a:t></a:t>
            </a:r>
            <a:r>
              <a:rPr dirty="0" baseline="4629" sz="1800">
                <a:latin typeface="Times New Roman"/>
                <a:cs typeface="Times New Roman"/>
              </a:rPr>
              <a:t>5</a:t>
            </a:r>
            <a:r>
              <a:rPr dirty="0" baseline="4629" sz="1800" spc="-165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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1692879" y="5624798"/>
            <a:ext cx="497205" cy="21717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z="1250" spc="-30">
                <a:latin typeface="Symbol"/>
                <a:cs typeface="Symbol"/>
              </a:rPr>
              <a:t></a:t>
            </a:r>
            <a:r>
              <a:rPr dirty="0" sz="1250" spc="295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-30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tan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2660060" y="5624797"/>
            <a:ext cx="2951480" cy="21717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  <a:tabLst>
                <a:tab pos="1343025" algn="l"/>
              </a:tabLst>
            </a:pP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</a:t>
            </a:r>
            <a:r>
              <a:rPr dirty="0" sz="1200">
                <a:latin typeface="Times New Roman"/>
                <a:cs typeface="Times New Roman"/>
              </a:rPr>
              <a:t>0.8961	</a:t>
            </a:r>
            <a:r>
              <a:rPr dirty="0" sz="1250" spc="-30">
                <a:latin typeface="Symbol"/>
                <a:cs typeface="Symbol"/>
              </a:rPr>
              <a:t></a:t>
            </a:r>
            <a:r>
              <a:rPr dirty="0" sz="1250">
                <a:latin typeface="Times New Roman"/>
                <a:cs typeface="Times New Roman"/>
              </a:rPr>
              <a:t>  </a:t>
            </a:r>
            <a:r>
              <a:rPr dirty="0" sz="1250" spc="-145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</a:t>
            </a:r>
            <a:r>
              <a:rPr dirty="0" sz="1200">
                <a:latin typeface="Times New Roman"/>
                <a:cs typeface="Times New Roman"/>
              </a:rPr>
              <a:t>0.896</a:t>
            </a:r>
            <a:r>
              <a:rPr dirty="0" sz="1200" spc="90">
                <a:latin typeface="Times New Roman"/>
                <a:cs typeface="Times New Roman"/>
              </a:rPr>
              <a:t>1</a:t>
            </a:r>
            <a:r>
              <a:rPr dirty="0" sz="1200">
                <a:latin typeface="Symbol"/>
                <a:cs typeface="Symbol"/>
              </a:rPr>
              <a:t></a:t>
            </a:r>
            <a:r>
              <a:rPr dirty="0" sz="1200" spc="-155">
                <a:latin typeface="Times New Roman"/>
                <a:cs typeface="Times New Roman"/>
              </a:rPr>
              <a:t> </a:t>
            </a:r>
            <a:r>
              <a:rPr dirty="0" sz="1250" spc="-30">
                <a:latin typeface="Symbol"/>
                <a:cs typeface="Symbol"/>
              </a:rPr>
              <a:t></a:t>
            </a:r>
            <a:r>
              <a:rPr dirty="0" sz="1250" spc="135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2.2455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2266364" y="5673676"/>
            <a:ext cx="410209" cy="207010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90"/>
              </a:spcBef>
            </a:pPr>
            <a:r>
              <a:rPr dirty="0" sz="1200">
                <a:latin typeface="Symbol"/>
                <a:cs typeface="Symbol"/>
              </a:rPr>
              <a:t></a:t>
            </a:r>
            <a:r>
              <a:rPr dirty="0" sz="1200" spc="229">
                <a:latin typeface="Times New Roman"/>
                <a:cs typeface="Times New Roman"/>
              </a:rPr>
              <a:t> </a:t>
            </a:r>
            <a:r>
              <a:rPr dirty="0" baseline="-27777" sz="1800">
                <a:latin typeface="Times New Roman"/>
                <a:cs typeface="Times New Roman"/>
              </a:rPr>
              <a:t>4</a:t>
            </a:r>
            <a:r>
              <a:rPr dirty="0" baseline="-27777" sz="1800" spc="292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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28" name="object 28"/>
          <p:cNvSpPr txBox="1"/>
          <p:nvPr/>
        </p:nvSpPr>
        <p:spPr>
          <a:xfrm>
            <a:off x="2291764" y="5768620"/>
            <a:ext cx="359410" cy="207010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  <a:tabLst>
                <a:tab pos="287655" algn="l"/>
              </a:tabLst>
            </a:pPr>
            <a:r>
              <a:rPr dirty="0" sz="1200">
                <a:latin typeface="Symbol"/>
                <a:cs typeface="Symbol"/>
              </a:rPr>
              <a:t></a:t>
            </a:r>
            <a:r>
              <a:rPr dirty="0" sz="1200">
                <a:latin typeface="Times New Roman"/>
                <a:cs typeface="Times New Roman"/>
              </a:rPr>
              <a:t>	</a:t>
            </a:r>
            <a:r>
              <a:rPr dirty="0" sz="1200">
                <a:latin typeface="Symbol"/>
                <a:cs typeface="Symbol"/>
              </a:rPr>
              <a:t>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29" name="object 29"/>
          <p:cNvSpPr txBox="1"/>
          <p:nvPr/>
        </p:nvSpPr>
        <p:spPr>
          <a:xfrm>
            <a:off x="850802" y="6085865"/>
            <a:ext cx="5869305" cy="1522095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algn="just" marL="63500" marR="55880">
              <a:lnSpc>
                <a:spcPct val="126699"/>
              </a:lnSpc>
              <a:spcBef>
                <a:spcPts val="105"/>
              </a:spcBef>
            </a:pPr>
            <a:r>
              <a:rPr dirty="0" sz="1100" spc="-5">
                <a:latin typeface="Calibri"/>
                <a:cs typeface="Calibri"/>
              </a:rPr>
              <a:t>If </a:t>
            </a:r>
            <a:r>
              <a:rPr dirty="0" sz="1100">
                <a:latin typeface="Calibri"/>
                <a:cs typeface="Calibri"/>
              </a:rPr>
              <a:t>we </a:t>
            </a:r>
            <a:r>
              <a:rPr dirty="0" sz="1100" spc="-5">
                <a:latin typeface="Calibri"/>
                <a:cs typeface="Calibri"/>
              </a:rPr>
              <a:t>look </a:t>
            </a:r>
            <a:r>
              <a:rPr dirty="0" sz="1100" spc="-10">
                <a:latin typeface="Calibri"/>
                <a:cs typeface="Calibri"/>
              </a:rPr>
              <a:t>at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-5">
                <a:latin typeface="Calibri"/>
                <a:cs typeface="Calibri"/>
              </a:rPr>
              <a:t>three dimensional coordinate system from above we </a:t>
            </a:r>
            <a:r>
              <a:rPr dirty="0" sz="1100">
                <a:latin typeface="Calibri"/>
                <a:cs typeface="Calibri"/>
              </a:rPr>
              <a:t>can see </a:t>
            </a:r>
            <a:r>
              <a:rPr dirty="0" sz="1100" spc="-5">
                <a:latin typeface="Calibri"/>
                <a:cs typeface="Calibri"/>
              </a:rPr>
              <a:t>that </a:t>
            </a:r>
            <a:r>
              <a:rPr dirty="0" sz="1250" spc="-30">
                <a:latin typeface="Symbol"/>
                <a:cs typeface="Symbol"/>
              </a:rPr>
              <a:t></a:t>
            </a:r>
            <a:r>
              <a:rPr dirty="0" baseline="-23809" sz="1050" spc="-44">
                <a:latin typeface="Times New Roman"/>
                <a:cs typeface="Times New Roman"/>
              </a:rPr>
              <a:t>1</a:t>
            </a:r>
            <a:r>
              <a:rPr dirty="0" baseline="-23809" sz="1050" spc="-37">
                <a:latin typeface="Times New Roman"/>
                <a:cs typeface="Times New Roman"/>
              </a:rPr>
              <a:t> </a:t>
            </a:r>
            <a:r>
              <a:rPr dirty="0" sz="1100" spc="-5">
                <a:latin typeface="Calibri"/>
                <a:cs typeface="Calibri"/>
              </a:rPr>
              <a:t>is in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-5">
                <a:latin typeface="Calibri"/>
                <a:cs typeface="Calibri"/>
              </a:rPr>
              <a:t>fourth 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quadrant and </a:t>
            </a:r>
            <a:r>
              <a:rPr dirty="0" sz="1250" spc="-5">
                <a:latin typeface="Symbol"/>
                <a:cs typeface="Symbol"/>
              </a:rPr>
              <a:t></a:t>
            </a:r>
            <a:r>
              <a:rPr dirty="0" baseline="-23809" sz="1050" spc="-7">
                <a:latin typeface="Times New Roman"/>
                <a:cs typeface="Times New Roman"/>
              </a:rPr>
              <a:t>2</a:t>
            </a:r>
            <a:r>
              <a:rPr dirty="0" baseline="-23809" sz="1050">
                <a:latin typeface="Times New Roman"/>
                <a:cs typeface="Times New Roman"/>
              </a:rPr>
              <a:t> </a:t>
            </a:r>
            <a:r>
              <a:rPr dirty="0" sz="1100" spc="-5">
                <a:latin typeface="Calibri"/>
                <a:cs typeface="Calibri"/>
              </a:rPr>
              <a:t>is in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-5">
                <a:latin typeface="Calibri"/>
                <a:cs typeface="Calibri"/>
              </a:rPr>
              <a:t>second quadrant.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Likewise, from </a:t>
            </a:r>
            <a:r>
              <a:rPr dirty="0" sz="1100">
                <a:latin typeface="Calibri"/>
                <a:cs typeface="Calibri"/>
              </a:rPr>
              <a:t>our </a:t>
            </a:r>
            <a:r>
              <a:rPr dirty="0" sz="1100" i="1">
                <a:latin typeface="Calibri"/>
                <a:cs typeface="Calibri"/>
              </a:rPr>
              <a:t>x </a:t>
            </a:r>
            <a:r>
              <a:rPr dirty="0" sz="1100" spc="-5">
                <a:latin typeface="Calibri"/>
                <a:cs typeface="Calibri"/>
              </a:rPr>
              <a:t>and </a:t>
            </a:r>
            <a:r>
              <a:rPr dirty="0" sz="1100" i="1">
                <a:latin typeface="Calibri"/>
                <a:cs typeface="Calibri"/>
              </a:rPr>
              <a:t>y </a:t>
            </a:r>
            <a:r>
              <a:rPr dirty="0" sz="1100" spc="-5">
                <a:latin typeface="Calibri"/>
                <a:cs typeface="Calibri"/>
              </a:rPr>
              <a:t>coordinates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-5">
                <a:latin typeface="Calibri"/>
                <a:cs typeface="Calibri"/>
              </a:rPr>
              <a:t>point is in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fourth</a:t>
            </a:r>
            <a:r>
              <a:rPr dirty="0" sz="1100" spc="-5">
                <a:latin typeface="Calibri"/>
                <a:cs typeface="Calibri"/>
              </a:rPr>
              <a:t> quadrant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(as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look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at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point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from above).</a:t>
            </a:r>
            <a:endParaRPr sz="1100">
              <a:latin typeface="Calibri"/>
              <a:cs typeface="Calibri"/>
            </a:endParaRPr>
          </a:p>
          <a:p>
            <a:pPr algn="just" marL="63500" marR="2609215" indent="-635">
              <a:lnSpc>
                <a:spcPts val="3200"/>
              </a:lnSpc>
              <a:spcBef>
                <a:spcPts val="70"/>
              </a:spcBef>
            </a:pPr>
            <a:r>
              <a:rPr dirty="0" sz="1100" spc="-5">
                <a:latin typeface="Calibri"/>
                <a:cs typeface="Calibri"/>
              </a:rPr>
              <a:t>This in turn </a:t>
            </a:r>
            <a:r>
              <a:rPr dirty="0" sz="1100">
                <a:latin typeface="Calibri"/>
                <a:cs typeface="Calibri"/>
              </a:rPr>
              <a:t>means </a:t>
            </a:r>
            <a:r>
              <a:rPr dirty="0" sz="1100" spc="-5">
                <a:latin typeface="Calibri"/>
                <a:cs typeface="Calibri"/>
              </a:rPr>
              <a:t>that </a:t>
            </a:r>
            <a:r>
              <a:rPr dirty="0" sz="1100">
                <a:latin typeface="Calibri"/>
                <a:cs typeface="Calibri"/>
              </a:rPr>
              <a:t>we need </a:t>
            </a:r>
            <a:r>
              <a:rPr dirty="0" sz="1100" spc="-5">
                <a:latin typeface="Calibri"/>
                <a:cs typeface="Calibri"/>
              </a:rPr>
              <a:t>to </a:t>
            </a:r>
            <a:r>
              <a:rPr dirty="0" sz="1100">
                <a:latin typeface="Calibri"/>
                <a:cs typeface="Calibri"/>
              </a:rPr>
              <a:t>use </a:t>
            </a:r>
            <a:r>
              <a:rPr dirty="0" sz="1250" spc="-30">
                <a:latin typeface="Symbol"/>
                <a:cs typeface="Symbol"/>
              </a:rPr>
              <a:t></a:t>
            </a:r>
            <a:r>
              <a:rPr dirty="0" baseline="-23809" sz="1050" spc="-44">
                <a:latin typeface="Times New Roman"/>
                <a:cs typeface="Times New Roman"/>
              </a:rPr>
              <a:t>1</a:t>
            </a:r>
            <a:r>
              <a:rPr dirty="0" baseline="-23809" sz="1050" spc="-37">
                <a:latin typeface="Times New Roman"/>
                <a:cs typeface="Times New Roman"/>
              </a:rPr>
              <a:t> </a:t>
            </a:r>
            <a:r>
              <a:rPr dirty="0" sz="1100">
                <a:latin typeface="Calibri"/>
                <a:cs typeface="Calibri"/>
              </a:rPr>
              <a:t>for our </a:t>
            </a:r>
            <a:r>
              <a:rPr dirty="0" sz="1100" spc="-5">
                <a:latin typeface="Calibri"/>
                <a:cs typeface="Calibri"/>
              </a:rPr>
              <a:t>point.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-5">
                <a:latin typeface="Calibri"/>
                <a:cs typeface="Calibri"/>
              </a:rPr>
              <a:t>Cylindrical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coordinates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are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then,</a:t>
            </a:r>
            <a:endParaRPr sz="1100">
              <a:latin typeface="Calibri"/>
              <a:cs typeface="Calibri"/>
            </a:endParaRPr>
          </a:p>
        </p:txBody>
      </p:sp>
      <p:pic>
        <p:nvPicPr>
          <p:cNvPr id="30" name="object 30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3195171" y="7880949"/>
            <a:ext cx="247144" cy="161925"/>
          </a:xfrm>
          <a:prstGeom prst="rect">
            <a:avLst/>
          </a:prstGeom>
        </p:spPr>
      </p:pic>
      <p:sp>
        <p:nvSpPr>
          <p:cNvPr id="31" name="object 31"/>
          <p:cNvSpPr txBox="1"/>
          <p:nvPr/>
        </p:nvSpPr>
        <p:spPr>
          <a:xfrm>
            <a:off x="3117091" y="7773001"/>
            <a:ext cx="76200" cy="35306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2150" spc="-325">
                <a:latin typeface="Symbol"/>
                <a:cs typeface="Symbol"/>
              </a:rPr>
              <a:t></a:t>
            </a:r>
            <a:endParaRPr sz="2150">
              <a:latin typeface="Symbol"/>
              <a:cs typeface="Symbol"/>
            </a:endParaRPr>
          </a:p>
        </p:txBody>
      </p:sp>
      <p:grpSp>
        <p:nvGrpSpPr>
          <p:cNvPr id="32" name="object 32"/>
          <p:cNvGrpSpPr/>
          <p:nvPr/>
        </p:nvGrpSpPr>
        <p:grpSpPr>
          <a:xfrm>
            <a:off x="3103288" y="7833919"/>
            <a:ext cx="1109980" cy="318135"/>
            <a:chOff x="3103288" y="7833919"/>
            <a:chExt cx="1109980" cy="318135"/>
          </a:xfrm>
        </p:grpSpPr>
        <p:sp>
          <p:nvSpPr>
            <p:cNvPr id="33" name="object 33"/>
            <p:cNvSpPr/>
            <p:nvPr/>
          </p:nvSpPr>
          <p:spPr>
            <a:xfrm>
              <a:off x="3107075" y="7834117"/>
              <a:ext cx="0" cy="317500"/>
            </a:xfrm>
            <a:custGeom>
              <a:avLst/>
              <a:gdLst/>
              <a:ahLst/>
              <a:cxnLst/>
              <a:rect l="l" t="t" r="r" b="b"/>
              <a:pathLst>
                <a:path w="0" h="317500">
                  <a:moveTo>
                    <a:pt x="0" y="0"/>
                  </a:moveTo>
                  <a:lnTo>
                    <a:pt x="0" y="317500"/>
                  </a:lnTo>
                </a:path>
              </a:pathLst>
            </a:custGeom>
            <a:ln w="757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4" name="object 34"/>
            <p:cNvSpPr/>
            <p:nvPr/>
          </p:nvSpPr>
          <p:spPr>
            <a:xfrm>
              <a:off x="4209260" y="7834117"/>
              <a:ext cx="0" cy="317500"/>
            </a:xfrm>
            <a:custGeom>
              <a:avLst/>
              <a:gdLst/>
              <a:ahLst/>
              <a:cxnLst/>
              <a:rect l="l" t="t" r="r" b="b"/>
              <a:pathLst>
                <a:path w="0" h="317500">
                  <a:moveTo>
                    <a:pt x="0" y="0"/>
                  </a:moveTo>
                  <a:lnTo>
                    <a:pt x="0" y="317500"/>
                  </a:lnTo>
                </a:path>
              </a:pathLst>
            </a:custGeom>
            <a:ln w="757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5" name="object 35"/>
            <p:cNvSpPr/>
            <p:nvPr/>
          </p:nvSpPr>
          <p:spPr>
            <a:xfrm>
              <a:off x="3103488" y="7837689"/>
              <a:ext cx="1109980" cy="0"/>
            </a:xfrm>
            <a:custGeom>
              <a:avLst/>
              <a:gdLst/>
              <a:ahLst/>
              <a:cxnLst/>
              <a:rect l="l" t="t" r="r" b="b"/>
              <a:pathLst>
                <a:path w="1109979" h="0">
                  <a:moveTo>
                    <a:pt x="0" y="0"/>
                  </a:moveTo>
                  <a:lnTo>
                    <a:pt x="1109758" y="0"/>
                  </a:lnTo>
                </a:path>
              </a:pathLst>
            </a:custGeom>
            <a:ln w="754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6" name="object 36"/>
            <p:cNvSpPr/>
            <p:nvPr/>
          </p:nvSpPr>
          <p:spPr>
            <a:xfrm>
              <a:off x="3103488" y="8147649"/>
              <a:ext cx="1109980" cy="0"/>
            </a:xfrm>
            <a:custGeom>
              <a:avLst/>
              <a:gdLst/>
              <a:ahLst/>
              <a:cxnLst/>
              <a:rect l="l" t="t" r="r" b="b"/>
              <a:pathLst>
                <a:path w="1109979" h="0">
                  <a:moveTo>
                    <a:pt x="0" y="0"/>
                  </a:moveTo>
                  <a:lnTo>
                    <a:pt x="1109758" y="0"/>
                  </a:lnTo>
                </a:path>
              </a:pathLst>
            </a:custGeom>
            <a:ln w="754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37" name="object 37"/>
          <p:cNvSpPr txBox="1"/>
          <p:nvPr/>
        </p:nvSpPr>
        <p:spPr>
          <a:xfrm>
            <a:off x="3258314" y="7745220"/>
            <a:ext cx="967105" cy="35306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00"/>
              </a:spcBef>
            </a:pPr>
            <a:r>
              <a:rPr dirty="0" sz="1200">
                <a:latin typeface="Times New Roman"/>
                <a:cs typeface="Times New Roman"/>
              </a:rPr>
              <a:t>4</a:t>
            </a:r>
            <a:r>
              <a:rPr dirty="0" sz="1200" spc="-20">
                <a:latin typeface="Times New Roman"/>
                <a:cs typeface="Times New Roman"/>
              </a:rPr>
              <a:t>1</a:t>
            </a:r>
            <a:r>
              <a:rPr dirty="0" sz="1200">
                <a:latin typeface="Times New Roman"/>
                <a:cs typeface="Times New Roman"/>
              </a:rPr>
              <a:t>,</a:t>
            </a:r>
            <a:r>
              <a:rPr dirty="0" sz="1200" spc="-150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</a:t>
            </a:r>
            <a:r>
              <a:rPr dirty="0" sz="1200">
                <a:latin typeface="Times New Roman"/>
                <a:cs typeface="Times New Roman"/>
              </a:rPr>
              <a:t>0.896</a:t>
            </a:r>
            <a:r>
              <a:rPr dirty="0" sz="1200" spc="-114">
                <a:latin typeface="Times New Roman"/>
                <a:cs typeface="Times New Roman"/>
              </a:rPr>
              <a:t>1</a:t>
            </a:r>
            <a:r>
              <a:rPr dirty="0" sz="1200">
                <a:latin typeface="Times New Roman"/>
                <a:cs typeface="Times New Roman"/>
              </a:rPr>
              <a:t>,</a:t>
            </a:r>
            <a:r>
              <a:rPr dirty="0" sz="1200" spc="-150">
                <a:latin typeface="Times New Roman"/>
                <a:cs typeface="Times New Roman"/>
              </a:rPr>
              <a:t> </a:t>
            </a:r>
            <a:r>
              <a:rPr dirty="0" sz="1200" spc="60">
                <a:latin typeface="Times New Roman"/>
                <a:cs typeface="Times New Roman"/>
              </a:rPr>
              <a:t>2</a:t>
            </a:r>
            <a:r>
              <a:rPr dirty="0" baseline="-5167" sz="3225" spc="-487">
                <a:latin typeface="Symbol"/>
                <a:cs typeface="Symbol"/>
              </a:rPr>
              <a:t></a:t>
            </a:r>
            <a:endParaRPr baseline="-5167" sz="3225">
              <a:latin typeface="Symbol"/>
              <a:cs typeface="Symbol"/>
            </a:endParaRPr>
          </a:p>
        </p:txBody>
      </p:sp>
      <p:sp>
        <p:nvSpPr>
          <p:cNvPr id="38" name="object 38"/>
          <p:cNvSpPr/>
          <p:nvPr/>
        </p:nvSpPr>
        <p:spPr>
          <a:xfrm>
            <a:off x="896111" y="8378952"/>
            <a:ext cx="5980430" cy="18415"/>
          </a:xfrm>
          <a:custGeom>
            <a:avLst/>
            <a:gdLst/>
            <a:ahLst/>
            <a:cxnLst/>
            <a:rect l="l" t="t" r="r" b="b"/>
            <a:pathLst>
              <a:path w="5980430" h="18415">
                <a:moveTo>
                  <a:pt x="5980176" y="0"/>
                </a:moveTo>
                <a:lnTo>
                  <a:pt x="0" y="0"/>
                </a:lnTo>
                <a:lnTo>
                  <a:pt x="0" y="18287"/>
                </a:lnTo>
                <a:lnTo>
                  <a:pt x="5980176" y="18287"/>
                </a:lnTo>
                <a:lnTo>
                  <a:pt x="5980176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9" name="object 39"/>
          <p:cNvSpPr txBox="1"/>
          <p:nvPr/>
        </p:nvSpPr>
        <p:spPr>
          <a:xfrm>
            <a:off x="901700" y="8730527"/>
            <a:ext cx="4596765" cy="267970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dirty="0" baseline="5050" sz="1650">
                <a:latin typeface="Calibri"/>
                <a:cs typeface="Calibri"/>
              </a:rPr>
              <a:t>2.</a:t>
            </a:r>
            <a:r>
              <a:rPr dirty="0" baseline="5050" sz="1650" spc="7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Convert</a:t>
            </a:r>
            <a:r>
              <a:rPr dirty="0" baseline="5050" sz="1650" spc="22">
                <a:latin typeface="Calibri"/>
                <a:cs typeface="Calibri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the </a:t>
            </a:r>
            <a:r>
              <a:rPr dirty="0" baseline="5050" sz="1650" spc="-7">
                <a:latin typeface="Calibri"/>
                <a:cs typeface="Calibri"/>
              </a:rPr>
              <a:t>Cartesian</a:t>
            </a:r>
            <a:r>
              <a:rPr dirty="0" baseline="5050" sz="1650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coordinates</a:t>
            </a:r>
            <a:r>
              <a:rPr dirty="0" baseline="5050" sz="1650">
                <a:latin typeface="Calibri"/>
                <a:cs typeface="Calibri"/>
              </a:rPr>
              <a:t> for</a:t>
            </a:r>
            <a:r>
              <a:rPr dirty="0" baseline="5050" sz="1650" spc="209">
                <a:latin typeface="Calibri"/>
                <a:cs typeface="Calibri"/>
              </a:rPr>
              <a:t> </a:t>
            </a:r>
            <a:r>
              <a:rPr dirty="0" sz="1600" spc="-20">
                <a:latin typeface="Symbol"/>
                <a:cs typeface="Symbol"/>
              </a:rPr>
              <a:t></a:t>
            </a:r>
            <a:r>
              <a:rPr dirty="0" baseline="4629" sz="1800" spc="-30">
                <a:latin typeface="Symbol"/>
                <a:cs typeface="Symbol"/>
              </a:rPr>
              <a:t></a:t>
            </a:r>
            <a:r>
              <a:rPr dirty="0" baseline="4629" sz="1800" spc="-30">
                <a:latin typeface="Times New Roman"/>
                <a:cs typeface="Times New Roman"/>
              </a:rPr>
              <a:t>4,</a:t>
            </a:r>
            <a:r>
              <a:rPr dirty="0" baseline="4629" sz="1800" spc="-225">
                <a:latin typeface="Times New Roman"/>
                <a:cs typeface="Times New Roman"/>
              </a:rPr>
              <a:t> </a:t>
            </a:r>
            <a:r>
              <a:rPr dirty="0" baseline="4629" sz="1800" spc="-44">
                <a:latin typeface="Symbol"/>
                <a:cs typeface="Symbol"/>
              </a:rPr>
              <a:t></a:t>
            </a:r>
            <a:r>
              <a:rPr dirty="0" baseline="4629" sz="1800" spc="-44">
                <a:latin typeface="Times New Roman"/>
                <a:cs typeface="Times New Roman"/>
              </a:rPr>
              <a:t>1,8</a:t>
            </a:r>
            <a:r>
              <a:rPr dirty="0" sz="1600" spc="-30">
                <a:latin typeface="Symbol"/>
                <a:cs typeface="Symbol"/>
              </a:rPr>
              <a:t></a:t>
            </a:r>
            <a:r>
              <a:rPr dirty="0" sz="1600" spc="55">
                <a:latin typeface="Times New Roman"/>
                <a:cs typeface="Times New Roman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into</a:t>
            </a:r>
            <a:r>
              <a:rPr dirty="0" baseline="5050" sz="1650" spc="22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Cylindrical</a:t>
            </a:r>
            <a:r>
              <a:rPr dirty="0" baseline="5050" sz="1650" spc="15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coordinates.</a:t>
            </a:r>
            <a:endParaRPr baseline="5050" sz="165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901700" y="1248246"/>
            <a:ext cx="3192145" cy="768985"/>
          </a:xfrm>
          <a:prstGeom prst="rect">
            <a:avLst/>
          </a:prstGeom>
        </p:spPr>
        <p:txBody>
          <a:bodyPr wrap="square" lIns="0" tIns="2730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215"/>
              </a:spcBef>
            </a:pPr>
            <a:r>
              <a:rPr dirty="0" sz="1100">
                <a:latin typeface="Calibri"/>
                <a:cs typeface="Calibri"/>
              </a:rPr>
              <a:t>Step</a:t>
            </a:r>
            <a:r>
              <a:rPr dirty="0" sz="1100" spc="-4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1</a:t>
            </a:r>
            <a:endParaRPr sz="11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dirty="0" sz="1100">
                <a:latin typeface="Calibri"/>
                <a:cs typeface="Calibri"/>
              </a:rPr>
              <a:t>From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-5">
                <a:latin typeface="Calibri"/>
                <a:cs typeface="Calibri"/>
              </a:rPr>
              <a:t>point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we’re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given</a:t>
            </a:r>
            <a:r>
              <a:rPr dirty="0" sz="1100" spc="-2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have,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</a:pPr>
            <a:endParaRPr sz="1300">
              <a:latin typeface="Calibri"/>
              <a:cs typeface="Calibri"/>
            </a:endParaRPr>
          </a:p>
          <a:p>
            <a:pPr marL="1858010">
              <a:lnSpc>
                <a:spcPct val="100000"/>
              </a:lnSpc>
              <a:spcBef>
                <a:spcPts val="5"/>
              </a:spcBef>
              <a:tabLst>
                <a:tab pos="2792730" algn="l"/>
              </a:tabLst>
            </a:pPr>
            <a:r>
              <a:rPr dirty="0" sz="1150" spc="20" i="1">
                <a:latin typeface="Times New Roman"/>
                <a:cs typeface="Times New Roman"/>
              </a:rPr>
              <a:t>x</a:t>
            </a:r>
            <a:r>
              <a:rPr dirty="0" sz="1150" spc="5" i="1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</a:t>
            </a:r>
            <a:r>
              <a:rPr dirty="0" sz="1150" spc="-5">
                <a:latin typeface="Times New Roman"/>
                <a:cs typeface="Times New Roman"/>
              </a:rPr>
              <a:t> </a:t>
            </a:r>
            <a:r>
              <a:rPr dirty="0" sz="1150" spc="20">
                <a:latin typeface="Symbol"/>
                <a:cs typeface="Symbol"/>
              </a:rPr>
              <a:t></a:t>
            </a:r>
            <a:r>
              <a:rPr dirty="0" sz="1150" spc="20">
                <a:latin typeface="Times New Roman"/>
                <a:cs typeface="Times New Roman"/>
              </a:rPr>
              <a:t>4	</a:t>
            </a:r>
            <a:r>
              <a:rPr dirty="0" sz="1150" spc="20" i="1">
                <a:latin typeface="Times New Roman"/>
                <a:cs typeface="Times New Roman"/>
              </a:rPr>
              <a:t>y</a:t>
            </a:r>
            <a:r>
              <a:rPr dirty="0" sz="1150" spc="-20" i="1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</a:t>
            </a:r>
            <a:r>
              <a:rPr dirty="0" sz="1150" spc="-40">
                <a:latin typeface="Times New Roman"/>
                <a:cs typeface="Times New Roman"/>
              </a:rPr>
              <a:t> </a:t>
            </a:r>
            <a:r>
              <a:rPr dirty="0" sz="1150" spc="20">
                <a:latin typeface="Symbol"/>
                <a:cs typeface="Symbol"/>
              </a:rPr>
              <a:t></a:t>
            </a:r>
            <a:r>
              <a:rPr dirty="0" sz="1150" spc="20">
                <a:latin typeface="Times New Roman"/>
                <a:cs typeface="Times New Roman"/>
              </a:rPr>
              <a:t>1</a:t>
            </a:r>
            <a:endParaRPr sz="1150">
              <a:latin typeface="Times New Roman"/>
              <a:cs typeface="Times New Roman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4721354" y="1812018"/>
            <a:ext cx="314325" cy="205104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dirty="0" sz="1150" spc="20" i="1">
                <a:latin typeface="Times New Roman"/>
                <a:cs typeface="Times New Roman"/>
              </a:rPr>
              <a:t>z</a:t>
            </a:r>
            <a:r>
              <a:rPr dirty="0" sz="1150" spc="30" i="1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</a:t>
            </a:r>
            <a:r>
              <a:rPr dirty="0" sz="1150" spc="-65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Times New Roman"/>
                <a:cs typeface="Times New Roman"/>
              </a:rPr>
              <a:t>8</a:t>
            </a:r>
            <a:endParaRPr sz="1150">
              <a:latin typeface="Times New Roman"/>
              <a:cs typeface="Times New Roman"/>
            </a:endParaRPr>
          </a:p>
        </p:txBody>
      </p:sp>
      <p:grpSp>
        <p:nvGrpSpPr>
          <p:cNvPr id="4" name="object 4"/>
          <p:cNvGrpSpPr/>
          <p:nvPr/>
        </p:nvGrpSpPr>
        <p:grpSpPr>
          <a:xfrm>
            <a:off x="3105122" y="3744524"/>
            <a:ext cx="911225" cy="258445"/>
            <a:chOff x="3105122" y="3744524"/>
            <a:chExt cx="911225" cy="258445"/>
          </a:xfrm>
        </p:grpSpPr>
        <p:sp>
          <p:nvSpPr>
            <p:cNvPr id="5" name="object 5"/>
            <p:cNvSpPr/>
            <p:nvPr/>
          </p:nvSpPr>
          <p:spPr>
            <a:xfrm>
              <a:off x="3106708" y="3906405"/>
              <a:ext cx="15240" cy="13335"/>
            </a:xfrm>
            <a:custGeom>
              <a:avLst/>
              <a:gdLst/>
              <a:ahLst/>
              <a:cxnLst/>
              <a:rect l="l" t="t" r="r" b="b"/>
              <a:pathLst>
                <a:path w="15239" h="13335">
                  <a:moveTo>
                    <a:pt x="0" y="12822"/>
                  </a:moveTo>
                  <a:lnTo>
                    <a:pt x="15081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" name="object 6"/>
            <p:cNvSpPr/>
            <p:nvPr/>
          </p:nvSpPr>
          <p:spPr>
            <a:xfrm>
              <a:off x="3121790" y="3906404"/>
              <a:ext cx="37465" cy="96520"/>
            </a:xfrm>
            <a:custGeom>
              <a:avLst/>
              <a:gdLst/>
              <a:ahLst/>
              <a:cxnLst/>
              <a:rect l="l" t="t" r="r" b="b"/>
              <a:pathLst>
                <a:path w="37464" h="96520">
                  <a:moveTo>
                    <a:pt x="0" y="0"/>
                  </a:moveTo>
                  <a:lnTo>
                    <a:pt x="36909" y="96165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" name="object 7"/>
            <p:cNvSpPr/>
            <p:nvPr/>
          </p:nvSpPr>
          <p:spPr>
            <a:xfrm>
              <a:off x="3158700" y="3748131"/>
              <a:ext cx="40640" cy="254635"/>
            </a:xfrm>
            <a:custGeom>
              <a:avLst/>
              <a:gdLst/>
              <a:ahLst/>
              <a:cxnLst/>
              <a:rect l="l" t="t" r="r" b="b"/>
              <a:pathLst>
                <a:path w="40639" h="254635">
                  <a:moveTo>
                    <a:pt x="0" y="254438"/>
                  </a:moveTo>
                  <a:lnTo>
                    <a:pt x="40481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" name="object 8"/>
            <p:cNvSpPr/>
            <p:nvPr/>
          </p:nvSpPr>
          <p:spPr>
            <a:xfrm>
              <a:off x="3199181" y="3748131"/>
              <a:ext cx="817244" cy="0"/>
            </a:xfrm>
            <a:custGeom>
              <a:avLst/>
              <a:gdLst/>
              <a:ahLst/>
              <a:cxnLst/>
              <a:rect l="l" t="t" r="r" b="b"/>
              <a:pathLst>
                <a:path w="817245" h="0">
                  <a:moveTo>
                    <a:pt x="0" y="0"/>
                  </a:moveTo>
                  <a:lnTo>
                    <a:pt x="817165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" name="object 9"/>
            <p:cNvSpPr/>
            <p:nvPr/>
          </p:nvSpPr>
          <p:spPr>
            <a:xfrm>
              <a:off x="3105122" y="3744524"/>
              <a:ext cx="911225" cy="258445"/>
            </a:xfrm>
            <a:custGeom>
              <a:avLst/>
              <a:gdLst/>
              <a:ahLst/>
              <a:cxnLst/>
              <a:rect l="l" t="t" r="r" b="b"/>
              <a:pathLst>
                <a:path w="911225" h="258445">
                  <a:moveTo>
                    <a:pt x="57546" y="258045"/>
                  </a:moveTo>
                  <a:lnTo>
                    <a:pt x="50006" y="258045"/>
                  </a:lnTo>
                  <a:lnTo>
                    <a:pt x="12699" y="168691"/>
                  </a:lnTo>
                  <a:lnTo>
                    <a:pt x="3174" y="176704"/>
                  </a:lnTo>
                  <a:lnTo>
                    <a:pt x="0" y="173098"/>
                  </a:lnTo>
                  <a:lnTo>
                    <a:pt x="21034" y="155066"/>
                  </a:lnTo>
                  <a:lnTo>
                    <a:pt x="53577" y="235606"/>
                  </a:lnTo>
                  <a:lnTo>
                    <a:pt x="91281" y="0"/>
                  </a:lnTo>
                  <a:lnTo>
                    <a:pt x="911225" y="0"/>
                  </a:lnTo>
                  <a:lnTo>
                    <a:pt x="911225" y="7612"/>
                  </a:lnTo>
                  <a:lnTo>
                    <a:pt x="97234" y="7612"/>
                  </a:lnTo>
                  <a:lnTo>
                    <a:pt x="57546" y="258045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/>
          </p:txBody>
        </p:sp>
      </p:grpSp>
      <p:pic>
        <p:nvPicPr>
          <p:cNvPr id="10" name="object 10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178274" y="3786596"/>
            <a:ext cx="243681" cy="165886"/>
          </a:xfrm>
          <a:prstGeom prst="rect">
            <a:avLst/>
          </a:prstGeom>
        </p:spPr>
      </p:pic>
      <p:sp>
        <p:nvSpPr>
          <p:cNvPr id="11" name="object 11"/>
          <p:cNvSpPr txBox="1"/>
          <p:nvPr/>
        </p:nvSpPr>
        <p:spPr>
          <a:xfrm>
            <a:off x="876251" y="2209292"/>
            <a:ext cx="5961380" cy="238696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00"/>
              </a:spcBef>
            </a:pPr>
            <a:r>
              <a:rPr dirty="0" sz="1200">
                <a:latin typeface="Times New Roman"/>
                <a:cs typeface="Times New Roman"/>
              </a:rPr>
              <a:t>So,</a:t>
            </a:r>
            <a:r>
              <a:rPr dirty="0" sz="1200" spc="5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we</a:t>
            </a:r>
            <a:r>
              <a:rPr dirty="0" sz="1200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already</a:t>
            </a:r>
            <a:r>
              <a:rPr dirty="0" sz="1200" spc="5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have</a:t>
            </a:r>
            <a:r>
              <a:rPr dirty="0" sz="1200" spc="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the </a:t>
            </a:r>
            <a:r>
              <a:rPr dirty="0" sz="1200" i="1">
                <a:latin typeface="Times New Roman"/>
                <a:cs typeface="Times New Roman"/>
              </a:rPr>
              <a:t>z</a:t>
            </a:r>
            <a:r>
              <a:rPr dirty="0" sz="1200" spc="15" i="1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coordinate</a:t>
            </a:r>
            <a:r>
              <a:rPr dirty="0" sz="1200" spc="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for the </a:t>
            </a:r>
            <a:r>
              <a:rPr dirty="0" sz="1200" spc="-5">
                <a:latin typeface="Times New Roman"/>
                <a:cs typeface="Times New Roman"/>
              </a:rPr>
              <a:t>Cylindrical</a:t>
            </a:r>
            <a:r>
              <a:rPr dirty="0" sz="1200" spc="10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coordinates.</a:t>
            </a:r>
            <a:endParaRPr sz="12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200">
              <a:latin typeface="Times New Roman"/>
              <a:cs typeface="Times New Roman"/>
            </a:endParaRPr>
          </a:p>
          <a:p>
            <a:pPr marL="38100">
              <a:lnSpc>
                <a:spcPct val="100000"/>
              </a:lnSpc>
            </a:pPr>
            <a:r>
              <a:rPr dirty="0" sz="1100">
                <a:latin typeface="Calibri"/>
                <a:cs typeface="Calibri"/>
              </a:rPr>
              <a:t>Step</a:t>
            </a:r>
            <a:r>
              <a:rPr dirty="0" sz="1100" spc="-4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2</a:t>
            </a:r>
            <a:endParaRPr sz="1100">
              <a:latin typeface="Calibri"/>
              <a:cs typeface="Calibri"/>
            </a:endParaRPr>
          </a:p>
          <a:p>
            <a:pPr marL="38100" marR="30480">
              <a:lnSpc>
                <a:spcPts val="1450"/>
              </a:lnSpc>
              <a:spcBef>
                <a:spcPts val="155"/>
              </a:spcBef>
            </a:pPr>
            <a:r>
              <a:rPr dirty="0" sz="1100" spc="-5">
                <a:latin typeface="Calibri"/>
                <a:cs typeface="Calibri"/>
              </a:rPr>
              <a:t>Remember as </a:t>
            </a:r>
            <a:r>
              <a:rPr dirty="0" sz="1100">
                <a:latin typeface="Calibri"/>
                <a:cs typeface="Calibri"/>
              </a:rPr>
              <a:t>well </a:t>
            </a:r>
            <a:r>
              <a:rPr dirty="0" sz="1100" spc="-5">
                <a:latin typeface="Calibri"/>
                <a:cs typeface="Calibri"/>
              </a:rPr>
              <a:t>that for </a:t>
            </a:r>
            <a:r>
              <a:rPr dirty="0" sz="1100" i="1">
                <a:latin typeface="Calibri"/>
                <a:cs typeface="Calibri"/>
              </a:rPr>
              <a:t>r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 spc="235">
                <a:latin typeface="Calibri"/>
                <a:cs typeface="Calibri"/>
              </a:rPr>
              <a:t> </a:t>
            </a:r>
            <a:r>
              <a:rPr dirty="0" sz="1250" spc="-45">
                <a:latin typeface="Symbol"/>
                <a:cs typeface="Symbol"/>
              </a:rPr>
              <a:t></a:t>
            </a:r>
            <a:r>
              <a:rPr dirty="0" sz="1250" spc="225">
                <a:latin typeface="Times New Roman"/>
                <a:cs typeface="Times New Roman"/>
              </a:rPr>
              <a:t> </a:t>
            </a:r>
            <a:r>
              <a:rPr dirty="0" sz="1100" spc="-5">
                <a:latin typeface="Calibri"/>
                <a:cs typeface="Calibri"/>
              </a:rPr>
              <a:t>we’re going </a:t>
            </a:r>
            <a:r>
              <a:rPr dirty="0" sz="1100">
                <a:latin typeface="Calibri"/>
                <a:cs typeface="Calibri"/>
              </a:rPr>
              <a:t>to </a:t>
            </a:r>
            <a:r>
              <a:rPr dirty="0" sz="1100" spc="-10">
                <a:latin typeface="Calibri"/>
                <a:cs typeface="Calibri"/>
              </a:rPr>
              <a:t>do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-5">
                <a:latin typeface="Calibri"/>
                <a:cs typeface="Calibri"/>
              </a:rPr>
              <a:t>same conversion work as </a:t>
            </a:r>
            <a:r>
              <a:rPr dirty="0" sz="1100">
                <a:latin typeface="Calibri"/>
                <a:cs typeface="Calibri"/>
              </a:rPr>
              <a:t>we </a:t>
            </a:r>
            <a:r>
              <a:rPr dirty="0" sz="1100" spc="-5">
                <a:latin typeface="Calibri"/>
                <a:cs typeface="Calibri"/>
              </a:rPr>
              <a:t>did in converting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 </a:t>
            </a:r>
            <a:r>
              <a:rPr dirty="0" sz="1100" spc="-5">
                <a:latin typeface="Calibri"/>
                <a:cs typeface="Calibri"/>
              </a:rPr>
              <a:t>Cartesian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point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into Polar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coordinates.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40"/>
              </a:spcBef>
            </a:pPr>
            <a:endParaRPr sz="1200">
              <a:latin typeface="Calibri"/>
              <a:cs typeface="Calibri"/>
            </a:endParaRPr>
          </a:p>
          <a:p>
            <a:pPr marL="38100">
              <a:lnSpc>
                <a:spcPct val="100000"/>
              </a:lnSpc>
            </a:pPr>
            <a:r>
              <a:rPr dirty="0" sz="1100">
                <a:latin typeface="Calibri"/>
                <a:cs typeface="Calibri"/>
              </a:rPr>
              <a:t>So,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getting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r</a:t>
            </a:r>
            <a:r>
              <a:rPr dirty="0" sz="1100" spc="-15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easy.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50"/>
              </a:spcBef>
            </a:pPr>
            <a:endParaRPr sz="1600">
              <a:latin typeface="Calibri"/>
              <a:cs typeface="Calibri"/>
            </a:endParaRPr>
          </a:p>
          <a:p>
            <a:pPr algn="ctr" marR="408940">
              <a:lnSpc>
                <a:spcPct val="100000"/>
              </a:lnSpc>
              <a:tabLst>
                <a:tab pos="319405" algn="l"/>
              </a:tabLst>
            </a:pPr>
            <a:r>
              <a:rPr dirty="0" baseline="4629" sz="1800" i="1">
                <a:latin typeface="Times New Roman"/>
                <a:cs typeface="Times New Roman"/>
              </a:rPr>
              <a:t>r</a:t>
            </a:r>
            <a:r>
              <a:rPr dirty="0" baseline="4629" sz="1800" spc="52" i="1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</a:t>
            </a:r>
            <a:r>
              <a:rPr dirty="0" baseline="4629" sz="1800">
                <a:latin typeface="Times New Roman"/>
                <a:cs typeface="Times New Roman"/>
              </a:rPr>
              <a:t>	</a:t>
            </a:r>
            <a:r>
              <a:rPr dirty="0" sz="1550" spc="-25">
                <a:latin typeface="Symbol"/>
                <a:cs typeface="Symbol"/>
              </a:rPr>
              <a:t></a:t>
            </a:r>
            <a:r>
              <a:rPr dirty="0" baseline="4629" sz="1800" spc="-7">
                <a:latin typeface="Symbol"/>
                <a:cs typeface="Symbol"/>
              </a:rPr>
              <a:t></a:t>
            </a:r>
            <a:r>
              <a:rPr dirty="0" baseline="4629" sz="1800" spc="89">
                <a:latin typeface="Times New Roman"/>
                <a:cs typeface="Times New Roman"/>
              </a:rPr>
              <a:t>4</a:t>
            </a:r>
            <a:r>
              <a:rPr dirty="0" sz="1550" spc="-95">
                <a:latin typeface="Symbol"/>
                <a:cs typeface="Symbol"/>
              </a:rPr>
              <a:t></a:t>
            </a:r>
            <a:r>
              <a:rPr dirty="0" baseline="63492" sz="1050" spc="-7">
                <a:latin typeface="Times New Roman"/>
                <a:cs typeface="Times New Roman"/>
              </a:rPr>
              <a:t>2</a:t>
            </a:r>
            <a:r>
              <a:rPr dirty="0" baseline="63492" sz="1050">
                <a:latin typeface="Times New Roman"/>
                <a:cs typeface="Times New Roman"/>
              </a:rPr>
              <a:t> </a:t>
            </a:r>
            <a:r>
              <a:rPr dirty="0" baseline="63492" sz="1050" spc="-44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</a:t>
            </a:r>
            <a:r>
              <a:rPr dirty="0" baseline="4629" sz="1800" spc="-172">
                <a:latin typeface="Times New Roman"/>
                <a:cs typeface="Times New Roman"/>
              </a:rPr>
              <a:t> </a:t>
            </a:r>
            <a:r>
              <a:rPr dirty="0" sz="1550" spc="-25">
                <a:latin typeface="Symbol"/>
                <a:cs typeface="Symbol"/>
              </a:rPr>
              <a:t></a:t>
            </a:r>
            <a:r>
              <a:rPr dirty="0" baseline="4629" sz="1800" spc="-7">
                <a:latin typeface="Symbol"/>
                <a:cs typeface="Symbol"/>
              </a:rPr>
              <a:t></a:t>
            </a:r>
            <a:r>
              <a:rPr dirty="0" baseline="4629" sz="1800" spc="-52">
                <a:latin typeface="Times New Roman"/>
                <a:cs typeface="Times New Roman"/>
              </a:rPr>
              <a:t>1</a:t>
            </a:r>
            <a:r>
              <a:rPr dirty="0" sz="1550" spc="-95">
                <a:latin typeface="Symbol"/>
                <a:cs typeface="Symbol"/>
              </a:rPr>
              <a:t></a:t>
            </a:r>
            <a:r>
              <a:rPr dirty="0" baseline="63492" sz="1050" spc="-7">
                <a:latin typeface="Times New Roman"/>
                <a:cs typeface="Times New Roman"/>
              </a:rPr>
              <a:t>2</a:t>
            </a:r>
            <a:r>
              <a:rPr dirty="0" baseline="63492" sz="1050">
                <a:latin typeface="Times New Roman"/>
                <a:cs typeface="Times New Roman"/>
              </a:rPr>
              <a:t>  </a:t>
            </a:r>
            <a:r>
              <a:rPr dirty="0" baseline="63492" sz="1050" spc="-52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</a:t>
            </a:r>
            <a:r>
              <a:rPr dirty="0" baseline="4629" sz="1800">
                <a:latin typeface="Times New Roman"/>
                <a:cs typeface="Times New Roman"/>
              </a:rPr>
              <a:t>  </a:t>
            </a:r>
            <a:r>
              <a:rPr dirty="0" baseline="4629" sz="1800" spc="89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Times New Roman"/>
                <a:cs typeface="Times New Roman"/>
              </a:rPr>
              <a:t>17</a:t>
            </a:r>
            <a:endParaRPr baseline="4629" sz="18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5"/>
              </a:spcBef>
            </a:pPr>
            <a:endParaRPr sz="1550">
              <a:latin typeface="Times New Roman"/>
              <a:cs typeface="Times New Roman"/>
            </a:endParaRPr>
          </a:p>
          <a:p>
            <a:pPr marL="38100">
              <a:lnSpc>
                <a:spcPct val="100000"/>
              </a:lnSpc>
              <a:spcBef>
                <a:spcPts val="5"/>
              </a:spcBef>
            </a:pPr>
            <a:r>
              <a:rPr dirty="0" sz="1100">
                <a:latin typeface="Calibri"/>
                <a:cs typeface="Calibri"/>
              </a:rPr>
              <a:t>Step</a:t>
            </a:r>
            <a:r>
              <a:rPr dirty="0" sz="1100" spc="-4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3</a:t>
            </a:r>
            <a:endParaRPr sz="1100">
              <a:latin typeface="Calibri"/>
              <a:cs typeface="Calibri"/>
            </a:endParaRPr>
          </a:p>
          <a:p>
            <a:pPr marL="38100">
              <a:lnSpc>
                <a:spcPct val="100000"/>
              </a:lnSpc>
              <a:spcBef>
                <a:spcPts val="65"/>
              </a:spcBef>
            </a:pPr>
            <a:r>
              <a:rPr dirty="0" sz="1100" spc="-5">
                <a:latin typeface="Calibri"/>
                <a:cs typeface="Calibri"/>
              </a:rPr>
              <a:t>Finall</a:t>
            </a:r>
            <a:r>
              <a:rPr dirty="0" sz="1100">
                <a:latin typeface="Calibri"/>
                <a:cs typeface="Calibri"/>
              </a:rPr>
              <a:t>y,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</a:t>
            </a:r>
            <a:r>
              <a:rPr dirty="0" sz="1100">
                <a:latin typeface="Calibri"/>
                <a:cs typeface="Calibri"/>
              </a:rPr>
              <a:t>eed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to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</a:t>
            </a:r>
            <a:r>
              <a:rPr dirty="0" sz="1100">
                <a:latin typeface="Calibri"/>
                <a:cs typeface="Calibri"/>
              </a:rPr>
              <a:t>et</a:t>
            </a:r>
            <a:r>
              <a:rPr dirty="0" sz="1100" spc="65">
                <a:latin typeface="Calibri"/>
                <a:cs typeface="Calibri"/>
              </a:rPr>
              <a:t> </a:t>
            </a:r>
            <a:r>
              <a:rPr dirty="0" sz="1250" spc="-45">
                <a:latin typeface="Symbol"/>
                <a:cs typeface="Symbol"/>
              </a:rPr>
              <a:t></a:t>
            </a:r>
            <a:r>
              <a:rPr dirty="0" sz="1250" spc="-25">
                <a:latin typeface="Times New Roman"/>
                <a:cs typeface="Times New Roman"/>
              </a:rPr>
              <a:t> </a:t>
            </a:r>
            <a:r>
              <a:rPr dirty="0" sz="1100">
                <a:latin typeface="Calibri"/>
                <a:cs typeface="Calibri"/>
              </a:rPr>
              <a:t>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12" name="object 12"/>
          <p:cNvSpPr/>
          <p:nvPr/>
        </p:nvSpPr>
        <p:spPr>
          <a:xfrm>
            <a:off x="2424318" y="4994083"/>
            <a:ext cx="173990" cy="0"/>
          </a:xfrm>
          <a:custGeom>
            <a:avLst/>
            <a:gdLst/>
            <a:ahLst/>
            <a:cxnLst/>
            <a:rect l="l" t="t" r="r" b="b"/>
            <a:pathLst>
              <a:path w="173989" h="0">
                <a:moveTo>
                  <a:pt x="0" y="0"/>
                </a:moveTo>
                <a:lnTo>
                  <a:pt x="173831" y="0"/>
                </a:lnTo>
              </a:path>
            </a:pathLst>
          </a:custGeom>
          <a:ln w="7485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3" name="object 13"/>
          <p:cNvSpPr txBox="1"/>
          <p:nvPr/>
        </p:nvSpPr>
        <p:spPr>
          <a:xfrm>
            <a:off x="1807544" y="4970771"/>
            <a:ext cx="69850" cy="130810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dirty="0" sz="650" spc="20">
                <a:latin typeface="Times New Roman"/>
                <a:cs typeface="Times New Roman"/>
              </a:rPr>
              <a:t>1</a:t>
            </a:r>
            <a:endParaRPr sz="650">
              <a:latin typeface="Times New Roman"/>
              <a:cs typeface="Times New Roman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4114958" y="4970771"/>
            <a:ext cx="69850" cy="130810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dirty="0" sz="650" spc="20">
                <a:latin typeface="Times New Roman"/>
                <a:cs typeface="Times New Roman"/>
              </a:rPr>
              <a:t>2</a:t>
            </a:r>
            <a:endParaRPr sz="650">
              <a:latin typeface="Times New Roman"/>
              <a:cs typeface="Times New Roman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2213180" y="4863984"/>
            <a:ext cx="117475" cy="130810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dirty="0" sz="650" spc="15">
                <a:latin typeface="Symbol"/>
                <a:cs typeface="Symbol"/>
              </a:rPr>
              <a:t></a:t>
            </a:r>
            <a:r>
              <a:rPr dirty="0" sz="650" spc="20">
                <a:latin typeface="Times New Roman"/>
                <a:cs typeface="Times New Roman"/>
              </a:rPr>
              <a:t>1</a:t>
            </a:r>
            <a:endParaRPr sz="650">
              <a:latin typeface="Times New Roman"/>
              <a:cs typeface="Times New Roman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2329865" y="4784386"/>
            <a:ext cx="361950" cy="207010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dirty="0" sz="1200">
                <a:latin typeface="Symbol"/>
                <a:cs typeface="Symbol"/>
              </a:rPr>
              <a:t></a:t>
            </a:r>
            <a:r>
              <a:rPr dirty="0" sz="1200" spc="5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Symbol"/>
                <a:cs typeface="Symbol"/>
              </a:rPr>
              <a:t></a:t>
            </a:r>
            <a:r>
              <a:rPr dirty="0" baseline="4629" sz="1800">
                <a:latin typeface="Times New Roman"/>
                <a:cs typeface="Times New Roman"/>
              </a:rPr>
              <a:t>1</a:t>
            </a:r>
            <a:r>
              <a:rPr dirty="0" baseline="4629" sz="1800" spc="-202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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1730978" y="4859622"/>
            <a:ext cx="497205" cy="21717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z="1250" spc="-30">
                <a:latin typeface="Symbol"/>
                <a:cs typeface="Symbol"/>
              </a:rPr>
              <a:t></a:t>
            </a:r>
            <a:r>
              <a:rPr dirty="0" sz="1250" spc="295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-30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tan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2700487" y="4859591"/>
            <a:ext cx="2870835" cy="21717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  <a:tabLst>
                <a:tab pos="1340485" algn="l"/>
              </a:tabLst>
            </a:pP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-4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0.2450	</a:t>
            </a:r>
            <a:r>
              <a:rPr dirty="0" sz="1250" spc="-30">
                <a:latin typeface="Symbol"/>
                <a:cs typeface="Symbol"/>
              </a:rPr>
              <a:t></a:t>
            </a:r>
            <a:r>
              <a:rPr dirty="0" sz="1250">
                <a:latin typeface="Times New Roman"/>
                <a:cs typeface="Times New Roman"/>
              </a:rPr>
              <a:t>  </a:t>
            </a:r>
            <a:r>
              <a:rPr dirty="0" sz="1250" spc="-145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-4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0.2450</a:t>
            </a:r>
            <a:r>
              <a:rPr dirty="0" sz="1200" spc="-114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</a:t>
            </a:r>
            <a:r>
              <a:rPr dirty="0" sz="1200" spc="-155">
                <a:latin typeface="Times New Roman"/>
                <a:cs typeface="Times New Roman"/>
              </a:rPr>
              <a:t> </a:t>
            </a:r>
            <a:r>
              <a:rPr dirty="0" sz="1250" spc="-30">
                <a:latin typeface="Symbol"/>
                <a:cs typeface="Symbol"/>
              </a:rPr>
              <a:t></a:t>
            </a:r>
            <a:r>
              <a:rPr dirty="0" sz="1250" spc="135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-6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3.3866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2304465" y="4908435"/>
            <a:ext cx="412750" cy="207010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90"/>
              </a:spcBef>
            </a:pPr>
            <a:r>
              <a:rPr dirty="0" sz="1200">
                <a:latin typeface="Symbol"/>
                <a:cs typeface="Symbol"/>
              </a:rPr>
              <a:t></a:t>
            </a:r>
            <a:r>
              <a:rPr dirty="0" sz="1200" spc="-45">
                <a:latin typeface="Times New Roman"/>
                <a:cs typeface="Times New Roman"/>
              </a:rPr>
              <a:t> </a:t>
            </a:r>
            <a:r>
              <a:rPr dirty="0" baseline="-27777" sz="1800" spc="-7">
                <a:latin typeface="Symbol"/>
                <a:cs typeface="Symbol"/>
              </a:rPr>
              <a:t></a:t>
            </a:r>
            <a:r>
              <a:rPr dirty="0" baseline="-27777" sz="1800">
                <a:latin typeface="Times New Roman"/>
                <a:cs typeface="Times New Roman"/>
              </a:rPr>
              <a:t>4</a:t>
            </a:r>
            <a:r>
              <a:rPr dirty="0" baseline="-27777" sz="1800" spc="-135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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2329865" y="5003439"/>
            <a:ext cx="361950" cy="207010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  <a:tabLst>
                <a:tab pos="290195" algn="l"/>
              </a:tabLst>
            </a:pPr>
            <a:r>
              <a:rPr dirty="0" sz="1200">
                <a:latin typeface="Symbol"/>
                <a:cs typeface="Symbol"/>
              </a:rPr>
              <a:t></a:t>
            </a:r>
            <a:r>
              <a:rPr dirty="0" sz="1200">
                <a:latin typeface="Times New Roman"/>
                <a:cs typeface="Times New Roman"/>
              </a:rPr>
              <a:t>	</a:t>
            </a:r>
            <a:r>
              <a:rPr dirty="0" sz="1200">
                <a:latin typeface="Symbol"/>
                <a:cs typeface="Symbol"/>
              </a:rPr>
              <a:t>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850802" y="5320688"/>
            <a:ext cx="6047105" cy="152209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63500" marR="55880">
              <a:lnSpc>
                <a:spcPct val="126800"/>
              </a:lnSpc>
              <a:spcBef>
                <a:spcPts val="100"/>
              </a:spcBef>
            </a:pPr>
            <a:r>
              <a:rPr dirty="0" sz="1100" spc="-5">
                <a:latin typeface="Calibri"/>
                <a:cs typeface="Calibri"/>
              </a:rPr>
              <a:t>If </a:t>
            </a:r>
            <a:r>
              <a:rPr dirty="0" sz="1100">
                <a:latin typeface="Calibri"/>
                <a:cs typeface="Calibri"/>
              </a:rPr>
              <a:t>we </a:t>
            </a:r>
            <a:r>
              <a:rPr dirty="0" sz="1100" spc="-5">
                <a:latin typeface="Calibri"/>
                <a:cs typeface="Calibri"/>
              </a:rPr>
              <a:t>look </a:t>
            </a:r>
            <a:r>
              <a:rPr dirty="0" sz="1100" spc="-10">
                <a:latin typeface="Calibri"/>
                <a:cs typeface="Calibri"/>
              </a:rPr>
              <a:t>at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-5">
                <a:latin typeface="Calibri"/>
                <a:cs typeface="Calibri"/>
              </a:rPr>
              <a:t>three dimensional coordinate system from above we </a:t>
            </a:r>
            <a:r>
              <a:rPr dirty="0" sz="1100">
                <a:latin typeface="Calibri"/>
                <a:cs typeface="Calibri"/>
              </a:rPr>
              <a:t>can see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250" spc="-30">
                <a:latin typeface="Symbol"/>
                <a:cs typeface="Symbol"/>
              </a:rPr>
              <a:t></a:t>
            </a:r>
            <a:r>
              <a:rPr dirty="0" baseline="-23809" sz="1050" spc="-44">
                <a:latin typeface="Times New Roman"/>
                <a:cs typeface="Times New Roman"/>
              </a:rPr>
              <a:t>1</a:t>
            </a:r>
            <a:r>
              <a:rPr dirty="0" baseline="-23809" sz="1050" spc="-37">
                <a:latin typeface="Times New Roman"/>
                <a:cs typeface="Times New Roman"/>
              </a:rPr>
              <a:t> </a:t>
            </a:r>
            <a:r>
              <a:rPr dirty="0" sz="1100" spc="-5">
                <a:latin typeface="Calibri"/>
                <a:cs typeface="Calibri"/>
              </a:rPr>
              <a:t>is in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-5">
                <a:latin typeface="Calibri"/>
                <a:cs typeface="Calibri"/>
              </a:rPr>
              <a:t>first 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quadrant and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250" spc="-5">
                <a:latin typeface="Symbol"/>
                <a:cs typeface="Symbol"/>
              </a:rPr>
              <a:t></a:t>
            </a:r>
            <a:r>
              <a:rPr dirty="0" baseline="-23809" sz="1050" spc="-7">
                <a:latin typeface="Times New Roman"/>
                <a:cs typeface="Times New Roman"/>
              </a:rPr>
              <a:t>2</a:t>
            </a:r>
            <a:r>
              <a:rPr dirty="0" baseline="-23809" sz="1050">
                <a:latin typeface="Times New Roman"/>
                <a:cs typeface="Times New Roman"/>
              </a:rPr>
              <a:t> </a:t>
            </a:r>
            <a:r>
              <a:rPr dirty="0" sz="1100" spc="-5">
                <a:latin typeface="Calibri"/>
                <a:cs typeface="Calibri"/>
              </a:rPr>
              <a:t>is in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-5">
                <a:latin typeface="Calibri"/>
                <a:cs typeface="Calibri"/>
              </a:rPr>
              <a:t>third quadrant.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Likewise, from </a:t>
            </a:r>
            <a:r>
              <a:rPr dirty="0" sz="1100">
                <a:latin typeface="Calibri"/>
                <a:cs typeface="Calibri"/>
              </a:rPr>
              <a:t>our </a:t>
            </a:r>
            <a:r>
              <a:rPr dirty="0" sz="1100" i="1">
                <a:latin typeface="Calibri"/>
                <a:cs typeface="Calibri"/>
              </a:rPr>
              <a:t>x </a:t>
            </a:r>
            <a:r>
              <a:rPr dirty="0" sz="1100" spc="-5">
                <a:latin typeface="Calibri"/>
                <a:cs typeface="Calibri"/>
              </a:rPr>
              <a:t>and </a:t>
            </a:r>
            <a:r>
              <a:rPr dirty="0" sz="1100" i="1">
                <a:latin typeface="Calibri"/>
                <a:cs typeface="Calibri"/>
              </a:rPr>
              <a:t>y </a:t>
            </a:r>
            <a:r>
              <a:rPr dirty="0" sz="1100" spc="-5">
                <a:latin typeface="Calibri"/>
                <a:cs typeface="Calibri"/>
              </a:rPr>
              <a:t>coordinates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-5">
                <a:latin typeface="Calibri"/>
                <a:cs typeface="Calibri"/>
              </a:rPr>
              <a:t>point is in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-5">
                <a:latin typeface="Calibri"/>
                <a:cs typeface="Calibri"/>
              </a:rPr>
              <a:t>third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quadrant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(as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look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at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point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from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above).</a:t>
            </a:r>
            <a:endParaRPr sz="1100">
              <a:latin typeface="Calibri"/>
              <a:cs typeface="Calibri"/>
            </a:endParaRPr>
          </a:p>
          <a:p>
            <a:pPr marL="63500" marR="2777490" indent="-635">
              <a:lnSpc>
                <a:spcPts val="3200"/>
              </a:lnSpc>
              <a:spcBef>
                <a:spcPts val="75"/>
              </a:spcBef>
            </a:pPr>
            <a:r>
              <a:rPr dirty="0" sz="1100" spc="-5">
                <a:latin typeface="Calibri"/>
                <a:cs typeface="Calibri"/>
              </a:rPr>
              <a:t>This in turn </a:t>
            </a:r>
            <a:r>
              <a:rPr dirty="0" sz="1100">
                <a:latin typeface="Calibri"/>
                <a:cs typeface="Calibri"/>
              </a:rPr>
              <a:t>means </a:t>
            </a:r>
            <a:r>
              <a:rPr dirty="0" sz="1100" spc="-5">
                <a:latin typeface="Calibri"/>
                <a:cs typeface="Calibri"/>
              </a:rPr>
              <a:t>that </a:t>
            </a:r>
            <a:r>
              <a:rPr dirty="0" sz="1100">
                <a:latin typeface="Calibri"/>
                <a:cs typeface="Calibri"/>
              </a:rPr>
              <a:t>we need </a:t>
            </a:r>
            <a:r>
              <a:rPr dirty="0" sz="1100" spc="-5">
                <a:latin typeface="Calibri"/>
                <a:cs typeface="Calibri"/>
              </a:rPr>
              <a:t>to </a:t>
            </a:r>
            <a:r>
              <a:rPr dirty="0" sz="1100">
                <a:latin typeface="Calibri"/>
                <a:cs typeface="Calibri"/>
              </a:rPr>
              <a:t>use </a:t>
            </a:r>
            <a:r>
              <a:rPr dirty="0" sz="1250" spc="-5">
                <a:latin typeface="Symbol"/>
                <a:cs typeface="Symbol"/>
              </a:rPr>
              <a:t></a:t>
            </a:r>
            <a:r>
              <a:rPr dirty="0" baseline="-23809" sz="1050" spc="-7">
                <a:latin typeface="Times New Roman"/>
                <a:cs typeface="Times New Roman"/>
              </a:rPr>
              <a:t>2</a:t>
            </a:r>
            <a:r>
              <a:rPr dirty="0" baseline="-23809" sz="1050">
                <a:latin typeface="Times New Roman"/>
                <a:cs typeface="Times New Roman"/>
              </a:rPr>
              <a:t> </a:t>
            </a:r>
            <a:r>
              <a:rPr dirty="0" sz="1100">
                <a:latin typeface="Calibri"/>
                <a:cs typeface="Calibri"/>
              </a:rPr>
              <a:t>for our </a:t>
            </a:r>
            <a:r>
              <a:rPr dirty="0" sz="1100" spc="-5">
                <a:latin typeface="Calibri"/>
                <a:cs typeface="Calibri"/>
              </a:rPr>
              <a:t>point.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-5">
                <a:latin typeface="Calibri"/>
                <a:cs typeface="Calibri"/>
              </a:rPr>
              <a:t>Cylindrical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coordinates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are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then,</a:t>
            </a:r>
            <a:endParaRPr sz="1100">
              <a:latin typeface="Calibri"/>
              <a:cs typeface="Calibri"/>
            </a:endParaRPr>
          </a:p>
        </p:txBody>
      </p:sp>
      <p:pic>
        <p:nvPicPr>
          <p:cNvPr id="22" name="object 2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233509" y="7115771"/>
            <a:ext cx="245257" cy="164306"/>
          </a:xfrm>
          <a:prstGeom prst="rect">
            <a:avLst/>
          </a:prstGeom>
        </p:spPr>
      </p:pic>
      <p:sp>
        <p:nvSpPr>
          <p:cNvPr id="23" name="object 23"/>
          <p:cNvSpPr txBox="1"/>
          <p:nvPr/>
        </p:nvSpPr>
        <p:spPr>
          <a:xfrm>
            <a:off x="3155299" y="7007825"/>
            <a:ext cx="76200" cy="35306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2150" spc="-320">
                <a:latin typeface="Symbol"/>
                <a:cs typeface="Symbol"/>
              </a:rPr>
              <a:t></a:t>
            </a:r>
            <a:endParaRPr sz="2150">
              <a:latin typeface="Symbol"/>
              <a:cs typeface="Symbol"/>
            </a:endParaRPr>
          </a:p>
        </p:txBody>
      </p:sp>
      <p:grpSp>
        <p:nvGrpSpPr>
          <p:cNvPr id="24" name="object 24"/>
          <p:cNvGrpSpPr/>
          <p:nvPr/>
        </p:nvGrpSpPr>
        <p:grpSpPr>
          <a:xfrm>
            <a:off x="3141437" y="7068742"/>
            <a:ext cx="1023619" cy="318135"/>
            <a:chOff x="3141437" y="7068742"/>
            <a:chExt cx="1023619" cy="318135"/>
          </a:xfrm>
        </p:grpSpPr>
        <p:sp>
          <p:nvSpPr>
            <p:cNvPr id="25" name="object 25"/>
            <p:cNvSpPr/>
            <p:nvPr/>
          </p:nvSpPr>
          <p:spPr>
            <a:xfrm>
              <a:off x="3145231" y="7068940"/>
              <a:ext cx="0" cy="317500"/>
            </a:xfrm>
            <a:custGeom>
              <a:avLst/>
              <a:gdLst/>
              <a:ahLst/>
              <a:cxnLst/>
              <a:rect l="l" t="t" r="r" b="b"/>
              <a:pathLst>
                <a:path w="0" h="317500">
                  <a:moveTo>
                    <a:pt x="0" y="0"/>
                  </a:moveTo>
                  <a:lnTo>
                    <a:pt x="0" y="317500"/>
                  </a:lnTo>
                </a:path>
              </a:pathLst>
            </a:custGeom>
            <a:ln w="758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6" name="object 26"/>
            <p:cNvSpPr/>
            <p:nvPr/>
          </p:nvSpPr>
          <p:spPr>
            <a:xfrm>
              <a:off x="4161015" y="7068940"/>
              <a:ext cx="0" cy="317500"/>
            </a:xfrm>
            <a:custGeom>
              <a:avLst/>
              <a:gdLst/>
              <a:ahLst/>
              <a:cxnLst/>
              <a:rect l="l" t="t" r="r" b="b"/>
              <a:pathLst>
                <a:path w="0" h="317500">
                  <a:moveTo>
                    <a:pt x="0" y="0"/>
                  </a:moveTo>
                  <a:lnTo>
                    <a:pt x="0" y="317500"/>
                  </a:lnTo>
                </a:path>
              </a:pathLst>
            </a:custGeom>
            <a:ln w="758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7" name="object 27"/>
            <p:cNvSpPr/>
            <p:nvPr/>
          </p:nvSpPr>
          <p:spPr>
            <a:xfrm>
              <a:off x="3141636" y="7072512"/>
              <a:ext cx="1023619" cy="0"/>
            </a:xfrm>
            <a:custGeom>
              <a:avLst/>
              <a:gdLst/>
              <a:ahLst/>
              <a:cxnLst/>
              <a:rect l="l" t="t" r="r" b="b"/>
              <a:pathLst>
                <a:path w="1023620" h="0">
                  <a:moveTo>
                    <a:pt x="0" y="0"/>
                  </a:moveTo>
                  <a:lnTo>
                    <a:pt x="1023372" y="0"/>
                  </a:lnTo>
                </a:path>
              </a:pathLst>
            </a:custGeom>
            <a:ln w="754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8" name="object 28"/>
            <p:cNvSpPr/>
            <p:nvPr/>
          </p:nvSpPr>
          <p:spPr>
            <a:xfrm>
              <a:off x="3141636" y="7382471"/>
              <a:ext cx="1023619" cy="0"/>
            </a:xfrm>
            <a:custGeom>
              <a:avLst/>
              <a:gdLst/>
              <a:ahLst/>
              <a:cxnLst/>
              <a:rect l="l" t="t" r="r" b="b"/>
              <a:pathLst>
                <a:path w="1023620" h="0">
                  <a:moveTo>
                    <a:pt x="0" y="0"/>
                  </a:moveTo>
                  <a:lnTo>
                    <a:pt x="1023372" y="0"/>
                  </a:lnTo>
                </a:path>
              </a:pathLst>
            </a:custGeom>
            <a:ln w="754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29" name="object 29"/>
          <p:cNvSpPr txBox="1"/>
          <p:nvPr/>
        </p:nvSpPr>
        <p:spPr>
          <a:xfrm>
            <a:off x="3280090" y="6980044"/>
            <a:ext cx="897255" cy="35306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00"/>
              </a:spcBef>
            </a:pPr>
            <a:r>
              <a:rPr dirty="0" sz="1200">
                <a:latin typeface="Times New Roman"/>
                <a:cs typeface="Times New Roman"/>
              </a:rPr>
              <a:t>1</a:t>
            </a:r>
            <a:r>
              <a:rPr dirty="0" sz="1200" spc="90">
                <a:latin typeface="Times New Roman"/>
                <a:cs typeface="Times New Roman"/>
              </a:rPr>
              <a:t>7</a:t>
            </a:r>
            <a:r>
              <a:rPr dirty="0" sz="1200">
                <a:latin typeface="Times New Roman"/>
                <a:cs typeface="Times New Roman"/>
              </a:rPr>
              <a:t>,</a:t>
            </a:r>
            <a:r>
              <a:rPr dirty="0" sz="1200" spc="-19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3.386</a:t>
            </a:r>
            <a:r>
              <a:rPr dirty="0" sz="1200" spc="-20">
                <a:latin typeface="Times New Roman"/>
                <a:cs typeface="Times New Roman"/>
              </a:rPr>
              <a:t>6</a:t>
            </a:r>
            <a:r>
              <a:rPr dirty="0" sz="1200" spc="90">
                <a:latin typeface="Times New Roman"/>
                <a:cs typeface="Times New Roman"/>
              </a:rPr>
              <a:t>,</a:t>
            </a:r>
            <a:r>
              <a:rPr dirty="0" sz="1200" spc="40">
                <a:latin typeface="Times New Roman"/>
                <a:cs typeface="Times New Roman"/>
              </a:rPr>
              <a:t>8</a:t>
            </a:r>
            <a:r>
              <a:rPr dirty="0" baseline="-5167" sz="3225" spc="-480">
                <a:latin typeface="Symbol"/>
                <a:cs typeface="Symbol"/>
              </a:rPr>
              <a:t></a:t>
            </a:r>
            <a:endParaRPr baseline="-5167" sz="3225">
              <a:latin typeface="Symbol"/>
              <a:cs typeface="Symbol"/>
            </a:endParaRPr>
          </a:p>
        </p:txBody>
      </p:sp>
      <p:sp>
        <p:nvSpPr>
          <p:cNvPr id="30" name="object 30"/>
          <p:cNvSpPr/>
          <p:nvPr/>
        </p:nvSpPr>
        <p:spPr>
          <a:xfrm>
            <a:off x="896111" y="7613904"/>
            <a:ext cx="5980430" cy="18415"/>
          </a:xfrm>
          <a:custGeom>
            <a:avLst/>
            <a:gdLst/>
            <a:ahLst/>
            <a:cxnLst/>
            <a:rect l="l" t="t" r="r" b="b"/>
            <a:pathLst>
              <a:path w="5980430" h="18415">
                <a:moveTo>
                  <a:pt x="5980176" y="0"/>
                </a:moveTo>
                <a:lnTo>
                  <a:pt x="0" y="0"/>
                </a:lnTo>
                <a:lnTo>
                  <a:pt x="0" y="18288"/>
                </a:lnTo>
                <a:lnTo>
                  <a:pt x="5980176" y="18288"/>
                </a:lnTo>
                <a:lnTo>
                  <a:pt x="5980176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1" name="object 31"/>
          <p:cNvSpPr txBox="1"/>
          <p:nvPr/>
        </p:nvSpPr>
        <p:spPr>
          <a:xfrm>
            <a:off x="876300" y="7964476"/>
            <a:ext cx="5563870" cy="61468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38100" marR="30480">
              <a:lnSpc>
                <a:spcPct val="110000"/>
              </a:lnSpc>
              <a:spcBef>
                <a:spcPts val="95"/>
              </a:spcBef>
            </a:pPr>
            <a:r>
              <a:rPr dirty="0" sz="1100">
                <a:latin typeface="Calibri"/>
                <a:cs typeface="Calibri"/>
              </a:rPr>
              <a:t>3.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Convert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following equation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written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 Cartesian coordinates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into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equation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Cylindrical 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coordinates.</a:t>
            </a:r>
            <a:endParaRPr sz="1100">
              <a:latin typeface="Calibri"/>
              <a:cs typeface="Calibri"/>
            </a:endParaRPr>
          </a:p>
          <a:p>
            <a:pPr algn="ctr" marL="454659">
              <a:lnSpc>
                <a:spcPct val="100000"/>
              </a:lnSpc>
              <a:spcBef>
                <a:spcPts val="300"/>
              </a:spcBef>
            </a:pPr>
            <a:r>
              <a:rPr dirty="0" sz="1200" spc="35" i="1">
                <a:latin typeface="Times New Roman"/>
                <a:cs typeface="Times New Roman"/>
              </a:rPr>
              <a:t>x</a:t>
            </a:r>
            <a:r>
              <a:rPr dirty="0" baseline="43650" sz="1050" spc="-7">
                <a:latin typeface="Times New Roman"/>
                <a:cs typeface="Times New Roman"/>
              </a:rPr>
              <a:t>3</a:t>
            </a:r>
            <a:r>
              <a:rPr dirty="0" baseline="43650" sz="1050">
                <a:latin typeface="Times New Roman"/>
                <a:cs typeface="Times New Roman"/>
              </a:rPr>
              <a:t> </a:t>
            </a:r>
            <a:r>
              <a:rPr dirty="0" baseline="43650" sz="1050" spc="-75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</a:t>
            </a:r>
            <a:r>
              <a:rPr dirty="0" sz="1200" spc="-80">
                <a:latin typeface="Times New Roman"/>
                <a:cs typeface="Times New Roman"/>
              </a:rPr>
              <a:t> </a:t>
            </a:r>
            <a:r>
              <a:rPr dirty="0" sz="1200" spc="75">
                <a:latin typeface="Times New Roman"/>
                <a:cs typeface="Times New Roman"/>
              </a:rPr>
              <a:t>2</a:t>
            </a:r>
            <a:r>
              <a:rPr dirty="0" sz="1200" spc="55" i="1">
                <a:latin typeface="Times New Roman"/>
                <a:cs typeface="Times New Roman"/>
              </a:rPr>
              <a:t>x</a:t>
            </a:r>
            <a:r>
              <a:rPr dirty="0" baseline="43650" sz="1050" spc="-7">
                <a:latin typeface="Times New Roman"/>
                <a:cs typeface="Times New Roman"/>
              </a:rPr>
              <a:t>2</a:t>
            </a:r>
            <a:r>
              <a:rPr dirty="0" baseline="43650" sz="1050">
                <a:latin typeface="Times New Roman"/>
                <a:cs typeface="Times New Roman"/>
              </a:rPr>
              <a:t> </a:t>
            </a:r>
            <a:r>
              <a:rPr dirty="0" baseline="43650" sz="1050" spc="-44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</a:t>
            </a:r>
            <a:r>
              <a:rPr dirty="0" sz="1200" spc="-120">
                <a:latin typeface="Times New Roman"/>
                <a:cs typeface="Times New Roman"/>
              </a:rPr>
              <a:t> </a:t>
            </a:r>
            <a:r>
              <a:rPr dirty="0" sz="1200" spc="75">
                <a:latin typeface="Times New Roman"/>
                <a:cs typeface="Times New Roman"/>
              </a:rPr>
              <a:t>6</a:t>
            </a:r>
            <a:r>
              <a:rPr dirty="0" sz="1200" i="1">
                <a:latin typeface="Times New Roman"/>
                <a:cs typeface="Times New Roman"/>
              </a:rPr>
              <a:t>z</a:t>
            </a:r>
            <a:r>
              <a:rPr dirty="0" sz="1200" spc="20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4</a:t>
            </a:r>
            <a:r>
              <a:rPr dirty="0" sz="1200" spc="-114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</a:t>
            </a:r>
            <a:r>
              <a:rPr dirty="0" sz="1200" spc="-10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2</a:t>
            </a:r>
            <a:r>
              <a:rPr dirty="0" sz="1200" spc="-170">
                <a:latin typeface="Times New Roman"/>
                <a:cs typeface="Times New Roman"/>
              </a:rPr>
              <a:t> </a:t>
            </a:r>
            <a:r>
              <a:rPr dirty="0" sz="1200" spc="75" i="1">
                <a:latin typeface="Times New Roman"/>
                <a:cs typeface="Times New Roman"/>
              </a:rPr>
              <a:t>y</a:t>
            </a:r>
            <a:r>
              <a:rPr dirty="0" baseline="43650" sz="1050" spc="-7">
                <a:latin typeface="Times New Roman"/>
                <a:cs typeface="Times New Roman"/>
              </a:rPr>
              <a:t>2</a:t>
            </a:r>
            <a:endParaRPr baseline="43650" sz="105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901559" y="877956"/>
            <a:ext cx="5419090" cy="579120"/>
          </a:xfrm>
          <a:prstGeom prst="rect">
            <a:avLst/>
          </a:prstGeom>
        </p:spPr>
        <p:txBody>
          <a:bodyPr wrap="square" lIns="0" tIns="29209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229"/>
              </a:spcBef>
            </a:pPr>
            <a:r>
              <a:rPr dirty="0" sz="1100">
                <a:latin typeface="Calibri"/>
                <a:cs typeface="Calibri"/>
              </a:rPr>
              <a:t>Step</a:t>
            </a:r>
            <a:r>
              <a:rPr dirty="0" sz="1100" spc="-4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1</a:t>
            </a:r>
            <a:endParaRPr sz="1100">
              <a:latin typeface="Calibri"/>
              <a:cs typeface="Calibri"/>
            </a:endParaRPr>
          </a:p>
          <a:p>
            <a:pPr marL="12700" marR="5080">
              <a:lnSpc>
                <a:spcPct val="110000"/>
              </a:lnSpc>
            </a:pPr>
            <a:r>
              <a:rPr dirty="0" sz="1100" spc="-5">
                <a:latin typeface="Calibri"/>
                <a:cs typeface="Calibri"/>
              </a:rPr>
              <a:t>There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really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isn’t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whole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lot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do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here.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All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need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do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plug in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following </a:t>
            </a:r>
            <a:r>
              <a:rPr dirty="0" sz="1100" i="1">
                <a:latin typeface="Calibri"/>
                <a:cs typeface="Calibri"/>
              </a:rPr>
              <a:t>x</a:t>
            </a:r>
            <a:r>
              <a:rPr dirty="0" sz="1100" spc="15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y </a:t>
            </a:r>
            <a:r>
              <a:rPr dirty="0" sz="1100" spc="-5">
                <a:latin typeface="Calibri"/>
                <a:cs typeface="Calibri"/>
              </a:rPr>
              <a:t>polar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conversion formulas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into 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equation where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(and if)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possible.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4645748" y="1651127"/>
            <a:ext cx="777240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00"/>
              </a:spcBef>
            </a:pPr>
            <a:r>
              <a:rPr dirty="0" sz="1200" i="1">
                <a:latin typeface="Times New Roman"/>
                <a:cs typeface="Times New Roman"/>
              </a:rPr>
              <a:t>r</a:t>
            </a:r>
            <a:r>
              <a:rPr dirty="0" sz="1200" spc="-195" i="1">
                <a:latin typeface="Times New Roman"/>
                <a:cs typeface="Times New Roman"/>
              </a:rPr>
              <a:t> </a:t>
            </a:r>
            <a:r>
              <a:rPr dirty="0" baseline="43650" sz="1050" spc="-7">
                <a:latin typeface="Times New Roman"/>
                <a:cs typeface="Times New Roman"/>
              </a:rPr>
              <a:t>2</a:t>
            </a:r>
            <a:r>
              <a:rPr dirty="0" baseline="43650" sz="1050">
                <a:latin typeface="Times New Roman"/>
                <a:cs typeface="Times New Roman"/>
              </a:rPr>
              <a:t> </a:t>
            </a:r>
            <a:r>
              <a:rPr dirty="0" baseline="43650" sz="1050" spc="67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35">
                <a:latin typeface="Times New Roman"/>
                <a:cs typeface="Times New Roman"/>
              </a:rPr>
              <a:t> </a:t>
            </a:r>
            <a:r>
              <a:rPr dirty="0" sz="1200" spc="55" i="1">
                <a:latin typeface="Times New Roman"/>
                <a:cs typeface="Times New Roman"/>
              </a:rPr>
              <a:t>x</a:t>
            </a:r>
            <a:r>
              <a:rPr dirty="0" baseline="43650" sz="1050" spc="-7">
                <a:latin typeface="Times New Roman"/>
                <a:cs typeface="Times New Roman"/>
              </a:rPr>
              <a:t>2</a:t>
            </a:r>
            <a:r>
              <a:rPr dirty="0" baseline="43650" sz="1050">
                <a:latin typeface="Times New Roman"/>
                <a:cs typeface="Times New Roman"/>
              </a:rPr>
              <a:t> </a:t>
            </a:r>
            <a:r>
              <a:rPr dirty="0" baseline="43650" sz="1050" spc="-44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</a:t>
            </a:r>
            <a:r>
              <a:rPr dirty="0" sz="1200" spc="35">
                <a:latin typeface="Times New Roman"/>
                <a:cs typeface="Times New Roman"/>
              </a:rPr>
              <a:t> </a:t>
            </a:r>
            <a:r>
              <a:rPr dirty="0" sz="1200" spc="75" i="1">
                <a:latin typeface="Times New Roman"/>
                <a:cs typeface="Times New Roman"/>
              </a:rPr>
              <a:t>y</a:t>
            </a:r>
            <a:r>
              <a:rPr dirty="0" baseline="43650" sz="1050" spc="-7">
                <a:latin typeface="Times New Roman"/>
                <a:cs typeface="Times New Roman"/>
              </a:rPr>
              <a:t>2</a:t>
            </a:r>
            <a:endParaRPr baseline="43650" sz="105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876300" y="1642883"/>
            <a:ext cx="3068320" cy="1191895"/>
          </a:xfrm>
          <a:prstGeom prst="rect">
            <a:avLst/>
          </a:prstGeom>
        </p:spPr>
        <p:txBody>
          <a:bodyPr wrap="square" lIns="0" tIns="14605" rIns="0" bIns="0" rtlCol="0" vert="horz">
            <a:spAutoFit/>
          </a:bodyPr>
          <a:lstStyle/>
          <a:p>
            <a:pPr marL="1059180">
              <a:lnSpc>
                <a:spcPct val="100000"/>
              </a:lnSpc>
              <a:spcBef>
                <a:spcPts val="115"/>
              </a:spcBef>
              <a:tabLst>
                <a:tab pos="2449830" algn="l"/>
              </a:tabLst>
            </a:pPr>
            <a:r>
              <a:rPr dirty="0" sz="1200" i="1">
                <a:latin typeface="Times New Roman"/>
                <a:cs typeface="Times New Roman"/>
              </a:rPr>
              <a:t>x</a:t>
            </a:r>
            <a:r>
              <a:rPr dirty="0" sz="1200" spc="-10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r</a:t>
            </a:r>
            <a:r>
              <a:rPr dirty="0" sz="1200" spc="-95" i="1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Times New Roman"/>
                <a:cs typeface="Times New Roman"/>
              </a:rPr>
              <a:t>c</a:t>
            </a:r>
            <a:r>
              <a:rPr dirty="0" sz="1200">
                <a:latin typeface="Times New Roman"/>
                <a:cs typeface="Times New Roman"/>
              </a:rPr>
              <a:t>o</a:t>
            </a:r>
            <a:r>
              <a:rPr dirty="0" sz="1200" spc="55">
                <a:latin typeface="Times New Roman"/>
                <a:cs typeface="Times New Roman"/>
              </a:rPr>
              <a:t>s</a:t>
            </a:r>
            <a:r>
              <a:rPr dirty="0" sz="1250" spc="-30">
                <a:latin typeface="Symbol"/>
                <a:cs typeface="Symbol"/>
              </a:rPr>
              <a:t></a:t>
            </a:r>
            <a:r>
              <a:rPr dirty="0" sz="1250">
                <a:latin typeface="Times New Roman"/>
                <a:cs typeface="Times New Roman"/>
              </a:rPr>
              <a:t>	</a:t>
            </a:r>
            <a:r>
              <a:rPr dirty="0" sz="1200" i="1">
                <a:latin typeface="Times New Roman"/>
                <a:cs typeface="Times New Roman"/>
              </a:rPr>
              <a:t>y</a:t>
            </a:r>
            <a:r>
              <a:rPr dirty="0" sz="1200" spc="10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r</a:t>
            </a:r>
            <a:r>
              <a:rPr dirty="0" sz="1200" spc="-114" i="1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si</a:t>
            </a:r>
            <a:r>
              <a:rPr dirty="0" sz="1200" spc="90">
                <a:latin typeface="Times New Roman"/>
                <a:cs typeface="Times New Roman"/>
              </a:rPr>
              <a:t>n</a:t>
            </a:r>
            <a:r>
              <a:rPr dirty="0" sz="1250" spc="-30">
                <a:latin typeface="Symbol"/>
                <a:cs typeface="Symbol"/>
              </a:rPr>
              <a:t></a:t>
            </a:r>
            <a:endParaRPr sz="1250">
              <a:latin typeface="Symbol"/>
              <a:cs typeface="Symbol"/>
            </a:endParaRPr>
          </a:p>
          <a:p>
            <a:pPr>
              <a:lnSpc>
                <a:spcPct val="100000"/>
              </a:lnSpc>
              <a:spcBef>
                <a:spcPts val="45"/>
              </a:spcBef>
            </a:pPr>
            <a:endParaRPr sz="1300">
              <a:latin typeface="Symbol"/>
              <a:cs typeface="Symbol"/>
            </a:endParaRPr>
          </a:p>
          <a:p>
            <a:pPr marL="38100">
              <a:lnSpc>
                <a:spcPct val="100000"/>
              </a:lnSpc>
            </a:pPr>
            <a:r>
              <a:rPr dirty="0" sz="1100">
                <a:latin typeface="Calibri"/>
                <a:cs typeface="Calibri"/>
              </a:rPr>
              <a:t>Step</a:t>
            </a:r>
            <a:r>
              <a:rPr dirty="0" sz="1100" spc="-4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2</a:t>
            </a:r>
            <a:endParaRPr sz="1100">
              <a:latin typeface="Calibri"/>
              <a:cs typeface="Calibri"/>
            </a:endParaRPr>
          </a:p>
          <a:p>
            <a:pPr marL="38100">
              <a:lnSpc>
                <a:spcPct val="100000"/>
              </a:lnSpc>
              <a:spcBef>
                <a:spcPts val="135"/>
              </a:spcBef>
            </a:pPr>
            <a:r>
              <a:rPr dirty="0" sz="1100" spc="-5">
                <a:latin typeface="Calibri"/>
                <a:cs typeface="Calibri"/>
              </a:rPr>
              <a:t>However,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first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we’ll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do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little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rewrite.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500">
              <a:latin typeface="Calibri"/>
              <a:cs typeface="Calibri"/>
            </a:endParaRPr>
          </a:p>
          <a:p>
            <a:pPr marL="835025">
              <a:lnSpc>
                <a:spcPct val="100000"/>
              </a:lnSpc>
              <a:tabLst>
                <a:tab pos="2620645" algn="l"/>
              </a:tabLst>
            </a:pPr>
            <a:r>
              <a:rPr dirty="0" sz="1150" spc="40" i="1">
                <a:latin typeface="Times New Roman"/>
                <a:cs typeface="Times New Roman"/>
              </a:rPr>
              <a:t>x</a:t>
            </a:r>
            <a:r>
              <a:rPr dirty="0" baseline="47008" sz="975" spc="60">
                <a:latin typeface="Times New Roman"/>
                <a:cs typeface="Times New Roman"/>
              </a:rPr>
              <a:t>3</a:t>
            </a:r>
            <a:r>
              <a:rPr dirty="0" baseline="47008" sz="975" spc="202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</a:t>
            </a:r>
            <a:r>
              <a:rPr dirty="0" sz="1150" spc="-60">
                <a:latin typeface="Times New Roman"/>
                <a:cs typeface="Times New Roman"/>
              </a:rPr>
              <a:t> </a:t>
            </a:r>
            <a:r>
              <a:rPr dirty="0" sz="1150" spc="65">
                <a:latin typeface="Times New Roman"/>
                <a:cs typeface="Times New Roman"/>
              </a:rPr>
              <a:t>2</a:t>
            </a:r>
            <a:r>
              <a:rPr dirty="0" sz="1150" spc="65" i="1">
                <a:latin typeface="Times New Roman"/>
                <a:cs typeface="Times New Roman"/>
              </a:rPr>
              <a:t>x</a:t>
            </a:r>
            <a:r>
              <a:rPr dirty="0" baseline="47008" sz="975" spc="97">
                <a:latin typeface="Times New Roman"/>
                <a:cs typeface="Times New Roman"/>
              </a:rPr>
              <a:t>2</a:t>
            </a:r>
            <a:r>
              <a:rPr dirty="0" baseline="47008" sz="975" spc="240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</a:t>
            </a:r>
            <a:r>
              <a:rPr dirty="0" sz="1150" spc="-65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Times New Roman"/>
                <a:cs typeface="Times New Roman"/>
              </a:rPr>
              <a:t>2</a:t>
            </a:r>
            <a:r>
              <a:rPr dirty="0" sz="1150" spc="-160">
                <a:latin typeface="Times New Roman"/>
                <a:cs typeface="Times New Roman"/>
              </a:rPr>
              <a:t> </a:t>
            </a:r>
            <a:r>
              <a:rPr dirty="0" sz="1150" spc="60" i="1">
                <a:latin typeface="Times New Roman"/>
                <a:cs typeface="Times New Roman"/>
              </a:rPr>
              <a:t>y</a:t>
            </a:r>
            <a:r>
              <a:rPr dirty="0" baseline="47008" sz="975" spc="89">
                <a:latin typeface="Times New Roman"/>
                <a:cs typeface="Times New Roman"/>
              </a:rPr>
              <a:t>2</a:t>
            </a:r>
            <a:r>
              <a:rPr dirty="0" baseline="47008" sz="975" spc="240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</a:t>
            </a:r>
            <a:r>
              <a:rPr dirty="0" sz="1150" spc="-105">
                <a:latin typeface="Times New Roman"/>
                <a:cs typeface="Times New Roman"/>
              </a:rPr>
              <a:t> </a:t>
            </a:r>
            <a:r>
              <a:rPr dirty="0" sz="1150" spc="60">
                <a:latin typeface="Times New Roman"/>
                <a:cs typeface="Times New Roman"/>
              </a:rPr>
              <a:t>6</a:t>
            </a:r>
            <a:r>
              <a:rPr dirty="0" sz="1150" spc="60" i="1">
                <a:latin typeface="Times New Roman"/>
                <a:cs typeface="Times New Roman"/>
              </a:rPr>
              <a:t>z</a:t>
            </a:r>
            <a:r>
              <a:rPr dirty="0" sz="1150" spc="35" i="1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</a:t>
            </a:r>
            <a:r>
              <a:rPr dirty="0" sz="1150" spc="-10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Times New Roman"/>
                <a:cs typeface="Times New Roman"/>
              </a:rPr>
              <a:t>4	</a:t>
            </a:r>
            <a:r>
              <a:rPr dirty="0" sz="1150" spc="50">
                <a:latin typeface="Symbol"/>
                <a:cs typeface="Symbol"/>
              </a:rPr>
              <a:t></a:t>
            </a:r>
            <a:endParaRPr sz="1150">
              <a:latin typeface="Symbol"/>
              <a:cs typeface="Symbol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4150609" y="2541000"/>
            <a:ext cx="1499235" cy="311150"/>
          </a:xfrm>
          <a:prstGeom prst="rect">
            <a:avLst/>
          </a:prstGeom>
        </p:spPr>
        <p:txBody>
          <a:bodyPr wrap="square" lIns="0" tIns="15240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20"/>
              </a:spcBef>
            </a:pPr>
            <a:r>
              <a:rPr dirty="0" sz="1150" spc="55" i="1">
                <a:latin typeface="Times New Roman"/>
                <a:cs typeface="Times New Roman"/>
              </a:rPr>
              <a:t>x</a:t>
            </a:r>
            <a:r>
              <a:rPr dirty="0" baseline="47008" sz="975" spc="30">
                <a:latin typeface="Times New Roman"/>
                <a:cs typeface="Times New Roman"/>
              </a:rPr>
              <a:t>3</a:t>
            </a:r>
            <a:r>
              <a:rPr dirty="0" baseline="47008" sz="975">
                <a:latin typeface="Times New Roman"/>
                <a:cs typeface="Times New Roman"/>
              </a:rPr>
              <a:t> </a:t>
            </a:r>
            <a:r>
              <a:rPr dirty="0" baseline="47008" sz="975" spc="-37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</a:t>
            </a:r>
            <a:r>
              <a:rPr dirty="0" sz="1150" spc="-65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Times New Roman"/>
                <a:cs typeface="Times New Roman"/>
              </a:rPr>
              <a:t>2</a:t>
            </a:r>
            <a:r>
              <a:rPr dirty="0" sz="1150" spc="-175">
                <a:latin typeface="Times New Roman"/>
                <a:cs typeface="Times New Roman"/>
              </a:rPr>
              <a:t> </a:t>
            </a:r>
            <a:r>
              <a:rPr dirty="0" baseline="-4504" sz="2775" spc="-104">
                <a:latin typeface="Symbol"/>
                <a:cs typeface="Symbol"/>
              </a:rPr>
              <a:t></a:t>
            </a:r>
            <a:r>
              <a:rPr dirty="0" sz="1150" spc="75" i="1">
                <a:latin typeface="Times New Roman"/>
                <a:cs typeface="Times New Roman"/>
              </a:rPr>
              <a:t>x</a:t>
            </a:r>
            <a:r>
              <a:rPr dirty="0" baseline="47008" sz="975" spc="30">
                <a:latin typeface="Times New Roman"/>
                <a:cs typeface="Times New Roman"/>
              </a:rPr>
              <a:t>2</a:t>
            </a:r>
            <a:r>
              <a:rPr dirty="0" baseline="47008" sz="975">
                <a:latin typeface="Times New Roman"/>
                <a:cs typeface="Times New Roman"/>
              </a:rPr>
              <a:t> </a:t>
            </a:r>
            <a:r>
              <a:rPr dirty="0" baseline="47008" sz="975" spc="-7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</a:t>
            </a:r>
            <a:r>
              <a:rPr dirty="0" sz="1150" spc="45">
                <a:latin typeface="Times New Roman"/>
                <a:cs typeface="Times New Roman"/>
              </a:rPr>
              <a:t> </a:t>
            </a:r>
            <a:r>
              <a:rPr dirty="0" sz="1150" spc="95" i="1">
                <a:latin typeface="Times New Roman"/>
                <a:cs typeface="Times New Roman"/>
              </a:rPr>
              <a:t>y</a:t>
            </a:r>
            <a:r>
              <a:rPr dirty="0" baseline="47008" sz="975" spc="30">
                <a:latin typeface="Times New Roman"/>
                <a:cs typeface="Times New Roman"/>
              </a:rPr>
              <a:t>2</a:t>
            </a:r>
            <a:r>
              <a:rPr dirty="0" baseline="47008" sz="975" spc="44">
                <a:latin typeface="Times New Roman"/>
                <a:cs typeface="Times New Roman"/>
              </a:rPr>
              <a:t> </a:t>
            </a:r>
            <a:r>
              <a:rPr dirty="0" baseline="-4504" sz="2775" spc="-337">
                <a:latin typeface="Symbol"/>
                <a:cs typeface="Symbol"/>
              </a:rPr>
              <a:t></a:t>
            </a:r>
            <a:r>
              <a:rPr dirty="0" baseline="-4504" sz="2775" spc="-412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</a:t>
            </a:r>
            <a:r>
              <a:rPr dirty="0" sz="1150" spc="-105">
                <a:latin typeface="Times New Roman"/>
                <a:cs typeface="Times New Roman"/>
              </a:rPr>
              <a:t> </a:t>
            </a:r>
            <a:r>
              <a:rPr dirty="0" sz="1150" spc="100">
                <a:latin typeface="Times New Roman"/>
                <a:cs typeface="Times New Roman"/>
              </a:rPr>
              <a:t>6</a:t>
            </a:r>
            <a:r>
              <a:rPr dirty="0" sz="1150" spc="15" i="1">
                <a:latin typeface="Times New Roman"/>
                <a:cs typeface="Times New Roman"/>
              </a:rPr>
              <a:t>z</a:t>
            </a:r>
            <a:r>
              <a:rPr dirty="0" sz="1150" spc="30" i="1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</a:t>
            </a:r>
            <a:r>
              <a:rPr dirty="0" sz="1150" spc="-10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Times New Roman"/>
                <a:cs typeface="Times New Roman"/>
              </a:rPr>
              <a:t>4</a:t>
            </a:r>
            <a:endParaRPr sz="115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901700" y="3038957"/>
            <a:ext cx="5236210" cy="394335"/>
          </a:xfrm>
          <a:prstGeom prst="rect">
            <a:avLst/>
          </a:prstGeom>
        </p:spPr>
        <p:txBody>
          <a:bodyPr wrap="square" lIns="0" tIns="29209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229"/>
              </a:spcBef>
            </a:pPr>
            <a:r>
              <a:rPr dirty="0" sz="1100">
                <a:latin typeface="Calibri"/>
                <a:cs typeface="Calibri"/>
              </a:rPr>
              <a:t>Step</a:t>
            </a:r>
            <a:r>
              <a:rPr dirty="0" sz="1100" spc="-4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3</a:t>
            </a:r>
            <a:endParaRPr sz="11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>
                <a:latin typeface="Calibri"/>
                <a:cs typeface="Calibri"/>
              </a:rPr>
              <a:t>Now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let’s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use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formulas</a:t>
            </a:r>
            <a:r>
              <a:rPr dirty="0" sz="1100" spc="-2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from Step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1 to </a:t>
            </a:r>
            <a:r>
              <a:rPr dirty="0" sz="1100" spc="-5">
                <a:latin typeface="Calibri"/>
                <a:cs typeface="Calibri"/>
              </a:rPr>
              <a:t>convert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equation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Cylindrical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coordinates.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1698061" y="3577875"/>
            <a:ext cx="2092960" cy="314325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50800">
              <a:lnSpc>
                <a:spcPct val="100000"/>
              </a:lnSpc>
              <a:spcBef>
                <a:spcPts val="90"/>
              </a:spcBef>
              <a:tabLst>
                <a:tab pos="1903095" algn="l"/>
              </a:tabLst>
            </a:pPr>
            <a:r>
              <a:rPr dirty="0" baseline="-3584" sz="2325" spc="-30">
                <a:latin typeface="Symbol"/>
                <a:cs typeface="Symbol"/>
              </a:rPr>
              <a:t></a:t>
            </a:r>
            <a:r>
              <a:rPr dirty="0" sz="1200" i="1">
                <a:latin typeface="Times New Roman"/>
                <a:cs typeface="Times New Roman"/>
              </a:rPr>
              <a:t>r</a:t>
            </a:r>
            <a:r>
              <a:rPr dirty="0" sz="1200" spc="-95" i="1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Times New Roman"/>
                <a:cs typeface="Times New Roman"/>
              </a:rPr>
              <a:t>c</a:t>
            </a:r>
            <a:r>
              <a:rPr dirty="0" sz="1200">
                <a:latin typeface="Times New Roman"/>
                <a:cs typeface="Times New Roman"/>
              </a:rPr>
              <a:t>o</a:t>
            </a:r>
            <a:r>
              <a:rPr dirty="0" sz="1200" spc="55">
                <a:latin typeface="Times New Roman"/>
                <a:cs typeface="Times New Roman"/>
              </a:rPr>
              <a:t>s</a:t>
            </a:r>
            <a:r>
              <a:rPr dirty="0" sz="1250" spc="-25">
                <a:latin typeface="Symbol"/>
                <a:cs typeface="Symbol"/>
              </a:rPr>
              <a:t></a:t>
            </a:r>
            <a:r>
              <a:rPr dirty="0" sz="1250" spc="-90">
                <a:latin typeface="Times New Roman"/>
                <a:cs typeface="Times New Roman"/>
              </a:rPr>
              <a:t> </a:t>
            </a:r>
            <a:r>
              <a:rPr dirty="0" baseline="-3584" sz="2325" spc="-172">
                <a:latin typeface="Symbol"/>
                <a:cs typeface="Symbol"/>
              </a:rPr>
              <a:t></a:t>
            </a:r>
            <a:r>
              <a:rPr dirty="0" baseline="55555" sz="1050" spc="-7">
                <a:latin typeface="Times New Roman"/>
                <a:cs typeface="Times New Roman"/>
              </a:rPr>
              <a:t>3</a:t>
            </a:r>
            <a:r>
              <a:rPr dirty="0" baseline="55555" sz="1050">
                <a:latin typeface="Times New Roman"/>
                <a:cs typeface="Times New Roman"/>
              </a:rPr>
              <a:t> </a:t>
            </a:r>
            <a:r>
              <a:rPr dirty="0" baseline="55555" sz="1050" spc="-75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</a:t>
            </a:r>
            <a:r>
              <a:rPr dirty="0" sz="1200" spc="-8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2</a:t>
            </a:r>
            <a:r>
              <a:rPr dirty="0" sz="1200" spc="-190">
                <a:latin typeface="Times New Roman"/>
                <a:cs typeface="Times New Roman"/>
              </a:rPr>
              <a:t> </a:t>
            </a:r>
            <a:r>
              <a:rPr dirty="0" baseline="-4385" sz="2850" spc="-209">
                <a:latin typeface="Symbol"/>
                <a:cs typeface="Symbol"/>
              </a:rPr>
              <a:t></a:t>
            </a:r>
            <a:r>
              <a:rPr dirty="0" sz="1200" i="1">
                <a:latin typeface="Times New Roman"/>
                <a:cs typeface="Times New Roman"/>
              </a:rPr>
              <a:t>r</a:t>
            </a:r>
            <a:r>
              <a:rPr dirty="0" sz="1200" spc="-195" i="1">
                <a:latin typeface="Times New Roman"/>
                <a:cs typeface="Times New Roman"/>
              </a:rPr>
              <a:t> </a:t>
            </a:r>
            <a:r>
              <a:rPr dirty="0" baseline="43650" sz="1050" spc="-7">
                <a:latin typeface="Times New Roman"/>
                <a:cs typeface="Times New Roman"/>
              </a:rPr>
              <a:t>2</a:t>
            </a:r>
            <a:r>
              <a:rPr dirty="0" baseline="43650" sz="1050" spc="30">
                <a:latin typeface="Times New Roman"/>
                <a:cs typeface="Times New Roman"/>
              </a:rPr>
              <a:t> </a:t>
            </a:r>
            <a:r>
              <a:rPr dirty="0" baseline="-4385" sz="2850" spc="-359">
                <a:latin typeface="Symbol"/>
                <a:cs typeface="Symbol"/>
              </a:rPr>
              <a:t></a:t>
            </a:r>
            <a:r>
              <a:rPr dirty="0" baseline="-4385" sz="2850" spc="-434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</a:t>
            </a:r>
            <a:r>
              <a:rPr dirty="0" sz="1200" spc="-114">
                <a:latin typeface="Times New Roman"/>
                <a:cs typeface="Times New Roman"/>
              </a:rPr>
              <a:t> </a:t>
            </a:r>
            <a:r>
              <a:rPr dirty="0" sz="1200" spc="75">
                <a:latin typeface="Times New Roman"/>
                <a:cs typeface="Times New Roman"/>
              </a:rPr>
              <a:t>6</a:t>
            </a:r>
            <a:r>
              <a:rPr dirty="0" sz="1200" i="1">
                <a:latin typeface="Times New Roman"/>
                <a:cs typeface="Times New Roman"/>
              </a:rPr>
              <a:t>z</a:t>
            </a:r>
            <a:r>
              <a:rPr dirty="0" sz="1200" spc="20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-2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4</a:t>
            </a:r>
            <a:r>
              <a:rPr dirty="0" sz="1200">
                <a:latin typeface="Times New Roman"/>
                <a:cs typeface="Times New Roman"/>
              </a:rPr>
              <a:t>	</a:t>
            </a:r>
            <a:r>
              <a:rPr dirty="0" sz="1200" spc="5">
                <a:latin typeface="Symbol"/>
                <a:cs typeface="Symbol"/>
              </a:rPr>
              <a:t>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4122360" y="3665981"/>
            <a:ext cx="1431290" cy="196850"/>
          </a:xfrm>
          <a:prstGeom prst="rect">
            <a:avLst/>
          </a:prstGeom>
          <a:ln w="7583">
            <a:solidFill>
              <a:srgbClr val="000000"/>
            </a:solidFill>
          </a:ln>
        </p:spPr>
        <p:txBody>
          <a:bodyPr wrap="square" lIns="0" tIns="6350" rIns="0" bIns="0" rtlCol="0" vert="horz">
            <a:spAutoFit/>
          </a:bodyPr>
          <a:lstStyle/>
          <a:p>
            <a:pPr marL="27305">
              <a:lnSpc>
                <a:spcPct val="100000"/>
              </a:lnSpc>
              <a:spcBef>
                <a:spcPts val="50"/>
              </a:spcBef>
            </a:pPr>
            <a:r>
              <a:rPr dirty="0" sz="1200" spc="80" i="1">
                <a:latin typeface="Times New Roman"/>
                <a:cs typeface="Times New Roman"/>
              </a:rPr>
              <a:t>r</a:t>
            </a:r>
            <a:r>
              <a:rPr dirty="0" baseline="43650" sz="1050" spc="-7">
                <a:latin typeface="Times New Roman"/>
                <a:cs typeface="Times New Roman"/>
              </a:rPr>
              <a:t>3</a:t>
            </a:r>
            <a:r>
              <a:rPr dirty="0" baseline="43650" sz="1050" spc="104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Times New Roman"/>
                <a:cs typeface="Times New Roman"/>
              </a:rPr>
              <a:t>c</a:t>
            </a:r>
            <a:r>
              <a:rPr dirty="0" sz="1200">
                <a:latin typeface="Times New Roman"/>
                <a:cs typeface="Times New Roman"/>
              </a:rPr>
              <a:t>o</a:t>
            </a:r>
            <a:r>
              <a:rPr dirty="0" sz="1200" spc="25">
                <a:latin typeface="Times New Roman"/>
                <a:cs typeface="Times New Roman"/>
              </a:rPr>
              <a:t>s</a:t>
            </a:r>
            <a:r>
              <a:rPr dirty="0" baseline="43650" sz="1050" spc="-7">
                <a:latin typeface="Times New Roman"/>
                <a:cs typeface="Times New Roman"/>
              </a:rPr>
              <a:t>3</a:t>
            </a:r>
            <a:r>
              <a:rPr dirty="0" baseline="43650" sz="1050" spc="-37">
                <a:latin typeface="Times New Roman"/>
                <a:cs typeface="Times New Roman"/>
              </a:rPr>
              <a:t> </a:t>
            </a:r>
            <a:r>
              <a:rPr dirty="0" sz="1250" spc="-25">
                <a:latin typeface="Symbol"/>
                <a:cs typeface="Symbol"/>
              </a:rPr>
              <a:t></a:t>
            </a:r>
            <a:r>
              <a:rPr dirty="0" sz="1250" spc="35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</a:t>
            </a:r>
            <a:r>
              <a:rPr dirty="0" sz="1200" spc="-80">
                <a:latin typeface="Times New Roman"/>
                <a:cs typeface="Times New Roman"/>
              </a:rPr>
              <a:t> </a:t>
            </a:r>
            <a:r>
              <a:rPr dirty="0" sz="1200" spc="15">
                <a:latin typeface="Times New Roman"/>
                <a:cs typeface="Times New Roman"/>
              </a:rPr>
              <a:t>2</a:t>
            </a:r>
            <a:r>
              <a:rPr dirty="0" sz="1200" i="1">
                <a:latin typeface="Times New Roman"/>
                <a:cs typeface="Times New Roman"/>
              </a:rPr>
              <a:t>r</a:t>
            </a:r>
            <a:r>
              <a:rPr dirty="0" sz="1200" spc="-195" i="1">
                <a:latin typeface="Times New Roman"/>
                <a:cs typeface="Times New Roman"/>
              </a:rPr>
              <a:t> </a:t>
            </a:r>
            <a:r>
              <a:rPr dirty="0" baseline="43650" sz="1050" spc="-7">
                <a:latin typeface="Times New Roman"/>
                <a:cs typeface="Times New Roman"/>
              </a:rPr>
              <a:t>2</a:t>
            </a:r>
            <a:r>
              <a:rPr dirty="0" baseline="43650" sz="1050">
                <a:latin typeface="Times New Roman"/>
                <a:cs typeface="Times New Roman"/>
              </a:rPr>
              <a:t> </a:t>
            </a:r>
            <a:r>
              <a:rPr dirty="0" baseline="43650" sz="1050" spc="-44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</a:t>
            </a:r>
            <a:r>
              <a:rPr dirty="0" sz="1200" spc="-114">
                <a:latin typeface="Times New Roman"/>
                <a:cs typeface="Times New Roman"/>
              </a:rPr>
              <a:t> </a:t>
            </a:r>
            <a:r>
              <a:rPr dirty="0" sz="1200" spc="70">
                <a:latin typeface="Times New Roman"/>
                <a:cs typeface="Times New Roman"/>
              </a:rPr>
              <a:t>6</a:t>
            </a:r>
            <a:r>
              <a:rPr dirty="0" sz="1200" i="1">
                <a:latin typeface="Times New Roman"/>
                <a:cs typeface="Times New Roman"/>
              </a:rPr>
              <a:t>z</a:t>
            </a:r>
            <a:r>
              <a:rPr dirty="0" sz="1200" spc="20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-2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4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9" name="object 9"/>
          <p:cNvSpPr/>
          <p:nvPr/>
        </p:nvSpPr>
        <p:spPr>
          <a:xfrm>
            <a:off x="896111" y="4128515"/>
            <a:ext cx="5980430" cy="18415"/>
          </a:xfrm>
          <a:custGeom>
            <a:avLst/>
            <a:gdLst/>
            <a:ahLst/>
            <a:cxnLst/>
            <a:rect l="l" t="t" r="r" b="b"/>
            <a:pathLst>
              <a:path w="5980430" h="18414">
                <a:moveTo>
                  <a:pt x="5980176" y="0"/>
                </a:moveTo>
                <a:lnTo>
                  <a:pt x="0" y="0"/>
                </a:lnTo>
                <a:lnTo>
                  <a:pt x="0" y="18287"/>
                </a:lnTo>
                <a:lnTo>
                  <a:pt x="5980176" y="18287"/>
                </a:lnTo>
                <a:lnTo>
                  <a:pt x="5980176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grpSp>
        <p:nvGrpSpPr>
          <p:cNvPr id="10" name="object 10"/>
          <p:cNvGrpSpPr/>
          <p:nvPr/>
        </p:nvGrpSpPr>
        <p:grpSpPr>
          <a:xfrm>
            <a:off x="4164602" y="5528846"/>
            <a:ext cx="535305" cy="211454"/>
            <a:chOff x="4164602" y="5528846"/>
            <a:chExt cx="535305" cy="211454"/>
          </a:xfrm>
        </p:grpSpPr>
        <p:sp>
          <p:nvSpPr>
            <p:cNvPr id="11" name="object 11"/>
            <p:cNvSpPr/>
            <p:nvPr/>
          </p:nvSpPr>
          <p:spPr>
            <a:xfrm>
              <a:off x="4165788" y="5661160"/>
              <a:ext cx="15875" cy="11430"/>
            </a:xfrm>
            <a:custGeom>
              <a:avLst/>
              <a:gdLst/>
              <a:ahLst/>
              <a:cxnLst/>
              <a:rect l="l" t="t" r="r" b="b"/>
              <a:pathLst>
                <a:path w="15875" h="11429">
                  <a:moveTo>
                    <a:pt x="0" y="11352"/>
                  </a:moveTo>
                  <a:lnTo>
                    <a:pt x="15417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2" name="object 12"/>
            <p:cNvSpPr/>
            <p:nvPr/>
          </p:nvSpPr>
          <p:spPr>
            <a:xfrm>
              <a:off x="4181206" y="5661160"/>
              <a:ext cx="36830" cy="78740"/>
            </a:xfrm>
            <a:custGeom>
              <a:avLst/>
              <a:gdLst/>
              <a:ahLst/>
              <a:cxnLst/>
              <a:rect l="l" t="t" r="r" b="b"/>
              <a:pathLst>
                <a:path w="36829" h="78739">
                  <a:moveTo>
                    <a:pt x="0" y="0"/>
                  </a:moveTo>
                  <a:lnTo>
                    <a:pt x="36765" y="78683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3" name="object 13"/>
            <p:cNvSpPr/>
            <p:nvPr/>
          </p:nvSpPr>
          <p:spPr>
            <a:xfrm>
              <a:off x="4217971" y="5532369"/>
              <a:ext cx="40640" cy="207645"/>
            </a:xfrm>
            <a:custGeom>
              <a:avLst/>
              <a:gdLst/>
              <a:ahLst/>
              <a:cxnLst/>
              <a:rect l="l" t="t" r="r" b="b"/>
              <a:pathLst>
                <a:path w="40639" h="207645">
                  <a:moveTo>
                    <a:pt x="0" y="207475"/>
                  </a:moveTo>
                  <a:lnTo>
                    <a:pt x="40323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4" name="object 14"/>
            <p:cNvSpPr/>
            <p:nvPr/>
          </p:nvSpPr>
          <p:spPr>
            <a:xfrm>
              <a:off x="4258294" y="5532369"/>
              <a:ext cx="441959" cy="0"/>
            </a:xfrm>
            <a:custGeom>
              <a:avLst/>
              <a:gdLst/>
              <a:ahLst/>
              <a:cxnLst/>
              <a:rect l="l" t="t" r="r" b="b"/>
              <a:pathLst>
                <a:path w="441960" h="0">
                  <a:moveTo>
                    <a:pt x="0" y="0"/>
                  </a:moveTo>
                  <a:lnTo>
                    <a:pt x="441577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5" name="object 15"/>
            <p:cNvSpPr/>
            <p:nvPr/>
          </p:nvSpPr>
          <p:spPr>
            <a:xfrm>
              <a:off x="4164602" y="5528846"/>
              <a:ext cx="535305" cy="211454"/>
            </a:xfrm>
            <a:custGeom>
              <a:avLst/>
              <a:gdLst/>
              <a:ahLst/>
              <a:cxnLst/>
              <a:rect l="l" t="t" r="r" b="b"/>
              <a:pathLst>
                <a:path w="535304" h="211454">
                  <a:moveTo>
                    <a:pt x="57322" y="210998"/>
                  </a:moveTo>
                  <a:lnTo>
                    <a:pt x="49810" y="210998"/>
                  </a:lnTo>
                  <a:lnTo>
                    <a:pt x="12650" y="137793"/>
                  </a:lnTo>
                  <a:lnTo>
                    <a:pt x="2767" y="145623"/>
                  </a:lnTo>
                  <a:lnTo>
                    <a:pt x="0" y="141709"/>
                  </a:lnTo>
                  <a:lnTo>
                    <a:pt x="20952" y="126832"/>
                  </a:lnTo>
                  <a:lnTo>
                    <a:pt x="53368" y="192599"/>
                  </a:lnTo>
                  <a:lnTo>
                    <a:pt x="90924" y="0"/>
                  </a:lnTo>
                  <a:lnTo>
                    <a:pt x="535268" y="0"/>
                  </a:lnTo>
                  <a:lnTo>
                    <a:pt x="535268" y="7437"/>
                  </a:lnTo>
                  <a:lnTo>
                    <a:pt x="96854" y="7437"/>
                  </a:lnTo>
                  <a:lnTo>
                    <a:pt x="57322" y="210998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16" name="object 16"/>
          <p:cNvSpPr txBox="1"/>
          <p:nvPr/>
        </p:nvSpPr>
        <p:spPr>
          <a:xfrm>
            <a:off x="850900" y="4479089"/>
            <a:ext cx="5768340" cy="1259205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63500" marR="209550">
              <a:lnSpc>
                <a:spcPct val="110000"/>
              </a:lnSpc>
              <a:spcBef>
                <a:spcPts val="95"/>
              </a:spcBef>
            </a:pPr>
            <a:r>
              <a:rPr dirty="0" sz="1100">
                <a:latin typeface="Calibri"/>
                <a:cs typeface="Calibri"/>
              </a:rPr>
              <a:t>4.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Convert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following equation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written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 Cylindrical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coordinates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into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equation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Cartesian 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coordinates.</a:t>
            </a:r>
            <a:endParaRPr sz="1100">
              <a:latin typeface="Calibri"/>
              <a:cs typeface="Calibri"/>
            </a:endParaRPr>
          </a:p>
          <a:p>
            <a:pPr algn="ctr" marL="311785">
              <a:lnSpc>
                <a:spcPct val="100000"/>
              </a:lnSpc>
              <a:spcBef>
                <a:spcPts val="295"/>
              </a:spcBef>
            </a:pPr>
            <a:r>
              <a:rPr dirty="0" sz="1200" spc="204" i="1">
                <a:latin typeface="Times New Roman"/>
                <a:cs typeface="Times New Roman"/>
              </a:rPr>
              <a:t>z</a:t>
            </a:r>
            <a:r>
              <a:rPr dirty="0" sz="1200" i="1">
                <a:latin typeface="Times New Roman"/>
                <a:cs typeface="Times New Roman"/>
              </a:rPr>
              <a:t>r</a:t>
            </a:r>
            <a:r>
              <a:rPr dirty="0" sz="1200" spc="35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2</a:t>
            </a:r>
            <a:r>
              <a:rPr dirty="0" sz="1200" spc="-114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</a:t>
            </a:r>
            <a:r>
              <a:rPr dirty="0" sz="1200" spc="-100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r</a:t>
            </a:r>
            <a:r>
              <a:rPr dirty="0" sz="1200" spc="-195" i="1">
                <a:latin typeface="Times New Roman"/>
                <a:cs typeface="Times New Roman"/>
              </a:rPr>
              <a:t> </a:t>
            </a:r>
            <a:r>
              <a:rPr dirty="0" baseline="43650" sz="1050" spc="-7">
                <a:latin typeface="Times New Roman"/>
                <a:cs typeface="Times New Roman"/>
              </a:rPr>
              <a:t>2</a:t>
            </a:r>
            <a:endParaRPr baseline="43650" sz="105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500">
              <a:latin typeface="Times New Roman"/>
              <a:cs typeface="Times New Roman"/>
            </a:endParaRPr>
          </a:p>
          <a:p>
            <a:pPr marL="63500">
              <a:lnSpc>
                <a:spcPct val="100000"/>
              </a:lnSpc>
            </a:pPr>
            <a:r>
              <a:rPr dirty="0" sz="1100">
                <a:latin typeface="Calibri"/>
                <a:cs typeface="Calibri"/>
              </a:rPr>
              <a:t>Solution</a:t>
            </a:r>
            <a:endParaRPr sz="1100">
              <a:latin typeface="Calibri"/>
              <a:cs typeface="Calibri"/>
            </a:endParaRPr>
          </a:p>
          <a:p>
            <a:pPr marL="63500">
              <a:lnSpc>
                <a:spcPct val="100000"/>
              </a:lnSpc>
              <a:spcBef>
                <a:spcPts val="610"/>
              </a:spcBef>
              <a:tabLst>
                <a:tab pos="3420745" algn="l"/>
              </a:tabLst>
            </a:pPr>
            <a:r>
              <a:rPr dirty="0" sz="1100" spc="-5">
                <a:latin typeface="Calibri"/>
                <a:cs typeface="Calibri"/>
              </a:rPr>
              <a:t>There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 </a:t>
            </a:r>
            <a:r>
              <a:rPr dirty="0" sz="1100">
                <a:latin typeface="Calibri"/>
                <a:cs typeface="Calibri"/>
              </a:rPr>
              <a:t>not </a:t>
            </a:r>
            <a:r>
              <a:rPr dirty="0" sz="1100" spc="-5">
                <a:latin typeface="Calibri"/>
                <a:cs typeface="Calibri"/>
              </a:rPr>
              <a:t>really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lot </a:t>
            </a:r>
            <a:r>
              <a:rPr dirty="0" sz="1100">
                <a:latin typeface="Calibri"/>
                <a:cs typeface="Calibri"/>
              </a:rPr>
              <a:t>to </a:t>
            </a:r>
            <a:r>
              <a:rPr dirty="0" sz="1100" spc="-10">
                <a:latin typeface="Calibri"/>
                <a:cs typeface="Calibri"/>
              </a:rPr>
              <a:t>do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here </a:t>
            </a:r>
            <a:r>
              <a:rPr dirty="0" sz="1100">
                <a:latin typeface="Calibri"/>
                <a:cs typeface="Calibri"/>
              </a:rPr>
              <a:t>other </a:t>
            </a:r>
            <a:r>
              <a:rPr dirty="0" sz="1100" spc="-5">
                <a:latin typeface="Calibri"/>
                <a:cs typeface="Calibri"/>
              </a:rPr>
              <a:t>than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plug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 spc="190">
                <a:latin typeface="Calibri"/>
                <a:cs typeface="Calibri"/>
              </a:rPr>
              <a:t> </a:t>
            </a:r>
            <a:r>
              <a:rPr dirty="0" sz="1150" spc="15" i="1">
                <a:latin typeface="Times New Roman"/>
                <a:cs typeface="Times New Roman"/>
              </a:rPr>
              <a:t>r</a:t>
            </a:r>
            <a:r>
              <a:rPr dirty="0" sz="1150" spc="60" i="1">
                <a:latin typeface="Times New Roman"/>
                <a:cs typeface="Times New Roman"/>
              </a:rPr>
              <a:t> </a:t>
            </a:r>
            <a:r>
              <a:rPr dirty="0" sz="1150" spc="20">
                <a:latin typeface="Symbol"/>
                <a:cs typeface="Symbol"/>
              </a:rPr>
              <a:t></a:t>
            </a:r>
            <a:r>
              <a:rPr dirty="0" sz="1150" spc="20">
                <a:latin typeface="Times New Roman"/>
                <a:cs typeface="Times New Roman"/>
              </a:rPr>
              <a:t>	</a:t>
            </a:r>
            <a:r>
              <a:rPr dirty="0" sz="1150" spc="45" i="1">
                <a:latin typeface="Times New Roman"/>
                <a:cs typeface="Times New Roman"/>
              </a:rPr>
              <a:t>x</a:t>
            </a:r>
            <a:r>
              <a:rPr dirty="0" baseline="47008" sz="975" spc="67">
                <a:latin typeface="Times New Roman"/>
                <a:cs typeface="Times New Roman"/>
              </a:rPr>
              <a:t>2</a:t>
            </a:r>
            <a:r>
              <a:rPr dirty="0" baseline="47008" sz="975" spc="240">
                <a:latin typeface="Times New Roman"/>
                <a:cs typeface="Times New Roman"/>
              </a:rPr>
              <a:t> </a:t>
            </a:r>
            <a:r>
              <a:rPr dirty="0" sz="1150" spc="20">
                <a:latin typeface="Symbol"/>
                <a:cs typeface="Symbol"/>
              </a:rPr>
              <a:t></a:t>
            </a:r>
            <a:r>
              <a:rPr dirty="0" sz="1150" spc="40">
                <a:latin typeface="Times New Roman"/>
                <a:cs typeface="Times New Roman"/>
              </a:rPr>
              <a:t> </a:t>
            </a:r>
            <a:r>
              <a:rPr dirty="0" sz="1150" spc="55" i="1">
                <a:latin typeface="Times New Roman"/>
                <a:cs typeface="Times New Roman"/>
              </a:rPr>
              <a:t>y</a:t>
            </a:r>
            <a:r>
              <a:rPr dirty="0" baseline="47008" sz="975" spc="82">
                <a:latin typeface="Times New Roman"/>
                <a:cs typeface="Times New Roman"/>
              </a:rPr>
              <a:t>2</a:t>
            </a:r>
            <a:r>
              <a:rPr dirty="0" baseline="47008" sz="975" spc="390">
                <a:latin typeface="Times New Roman"/>
                <a:cs typeface="Times New Roman"/>
              </a:rPr>
              <a:t> </a:t>
            </a:r>
            <a:r>
              <a:rPr dirty="0" sz="1100" spc="-5">
                <a:latin typeface="Calibri"/>
                <a:cs typeface="Calibri"/>
              </a:rPr>
              <a:t>into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equation.  </a:t>
            </a:r>
            <a:r>
              <a:rPr dirty="0" sz="1100">
                <a:latin typeface="Calibri"/>
                <a:cs typeface="Calibri"/>
              </a:rPr>
              <a:t>Doing</a:t>
            </a:r>
            <a:r>
              <a:rPr dirty="0" sz="1100" spc="-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is,</a:t>
            </a:r>
            <a:endParaRPr sz="1100">
              <a:latin typeface="Calibri"/>
              <a:cs typeface="Calibri"/>
            </a:endParaRPr>
          </a:p>
        </p:txBody>
      </p:sp>
      <p:grpSp>
        <p:nvGrpSpPr>
          <p:cNvPr id="17" name="object 17"/>
          <p:cNvGrpSpPr/>
          <p:nvPr/>
        </p:nvGrpSpPr>
        <p:grpSpPr>
          <a:xfrm>
            <a:off x="2972919" y="6029032"/>
            <a:ext cx="541655" cy="216535"/>
            <a:chOff x="2972919" y="6029032"/>
            <a:chExt cx="541655" cy="216535"/>
          </a:xfrm>
        </p:grpSpPr>
        <p:sp>
          <p:nvSpPr>
            <p:cNvPr id="18" name="object 18"/>
            <p:cNvSpPr/>
            <p:nvPr/>
          </p:nvSpPr>
          <p:spPr>
            <a:xfrm>
              <a:off x="2974120" y="6164564"/>
              <a:ext cx="15875" cy="12065"/>
            </a:xfrm>
            <a:custGeom>
              <a:avLst/>
              <a:gdLst/>
              <a:ahLst/>
              <a:cxnLst/>
              <a:rect l="l" t="t" r="r" b="b"/>
              <a:pathLst>
                <a:path w="15875" h="12064">
                  <a:moveTo>
                    <a:pt x="0" y="11628"/>
                  </a:moveTo>
                  <a:lnTo>
                    <a:pt x="1559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9" name="object 19"/>
            <p:cNvSpPr/>
            <p:nvPr/>
          </p:nvSpPr>
          <p:spPr>
            <a:xfrm>
              <a:off x="2989716" y="6164564"/>
              <a:ext cx="37465" cy="80645"/>
            </a:xfrm>
            <a:custGeom>
              <a:avLst/>
              <a:gdLst/>
              <a:ahLst/>
              <a:cxnLst/>
              <a:rect l="l" t="t" r="r" b="b"/>
              <a:pathLst>
                <a:path w="37464" h="80645">
                  <a:moveTo>
                    <a:pt x="0" y="0"/>
                  </a:moveTo>
                  <a:lnTo>
                    <a:pt x="37191" y="80597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0" name="object 20"/>
            <p:cNvSpPr/>
            <p:nvPr/>
          </p:nvSpPr>
          <p:spPr>
            <a:xfrm>
              <a:off x="3026907" y="6032641"/>
              <a:ext cx="41275" cy="212725"/>
            </a:xfrm>
            <a:custGeom>
              <a:avLst/>
              <a:gdLst/>
              <a:ahLst/>
              <a:cxnLst/>
              <a:rect l="l" t="t" r="r" b="b"/>
              <a:pathLst>
                <a:path w="41275" h="212725">
                  <a:moveTo>
                    <a:pt x="0" y="212519"/>
                  </a:moveTo>
                  <a:lnTo>
                    <a:pt x="4079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1" name="object 21"/>
            <p:cNvSpPr/>
            <p:nvPr/>
          </p:nvSpPr>
          <p:spPr>
            <a:xfrm>
              <a:off x="3067697" y="6032641"/>
              <a:ext cx="447040" cy="0"/>
            </a:xfrm>
            <a:custGeom>
              <a:avLst/>
              <a:gdLst/>
              <a:ahLst/>
              <a:cxnLst/>
              <a:rect l="l" t="t" r="r" b="b"/>
              <a:pathLst>
                <a:path w="447039" h="0">
                  <a:moveTo>
                    <a:pt x="0" y="0"/>
                  </a:moveTo>
                  <a:lnTo>
                    <a:pt x="446692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2" name="object 22"/>
            <p:cNvSpPr/>
            <p:nvPr/>
          </p:nvSpPr>
          <p:spPr>
            <a:xfrm>
              <a:off x="2972919" y="6029032"/>
              <a:ext cx="541655" cy="216535"/>
            </a:xfrm>
            <a:custGeom>
              <a:avLst/>
              <a:gdLst/>
              <a:ahLst/>
              <a:cxnLst/>
              <a:rect l="l" t="t" r="r" b="b"/>
              <a:pathLst>
                <a:path w="541654" h="216535">
                  <a:moveTo>
                    <a:pt x="57986" y="216129"/>
                  </a:moveTo>
                  <a:lnTo>
                    <a:pt x="50387" y="216129"/>
                  </a:lnTo>
                  <a:lnTo>
                    <a:pt x="12796" y="141145"/>
                  </a:lnTo>
                  <a:lnTo>
                    <a:pt x="2799" y="149165"/>
                  </a:lnTo>
                  <a:lnTo>
                    <a:pt x="0" y="145155"/>
                  </a:lnTo>
                  <a:lnTo>
                    <a:pt x="21194" y="129918"/>
                  </a:lnTo>
                  <a:lnTo>
                    <a:pt x="53986" y="197283"/>
                  </a:lnTo>
                  <a:lnTo>
                    <a:pt x="91977" y="0"/>
                  </a:lnTo>
                  <a:lnTo>
                    <a:pt x="541469" y="0"/>
                  </a:lnTo>
                  <a:lnTo>
                    <a:pt x="541469" y="7618"/>
                  </a:lnTo>
                  <a:lnTo>
                    <a:pt x="97976" y="7618"/>
                  </a:lnTo>
                  <a:lnTo>
                    <a:pt x="57986" y="216129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23" name="object 23"/>
          <p:cNvSpPr txBox="1"/>
          <p:nvPr/>
        </p:nvSpPr>
        <p:spPr>
          <a:xfrm>
            <a:off x="2849348" y="5998959"/>
            <a:ext cx="1611630" cy="302895"/>
          </a:xfrm>
          <a:prstGeom prst="rect">
            <a:avLst/>
          </a:prstGeom>
          <a:ln w="7598">
            <a:solidFill>
              <a:srgbClr val="000000"/>
            </a:solidFill>
          </a:ln>
        </p:spPr>
        <p:txBody>
          <a:bodyPr wrap="square" lIns="0" tIns="0" rIns="0" bIns="0" rtlCol="0" vert="horz">
            <a:spAutoFit/>
          </a:bodyPr>
          <a:lstStyle/>
          <a:p>
            <a:pPr marL="34290">
              <a:lnSpc>
                <a:spcPts val="1960"/>
              </a:lnSpc>
              <a:tabLst>
                <a:tab pos="231775" algn="l"/>
              </a:tabLst>
            </a:pPr>
            <a:r>
              <a:rPr dirty="0" sz="1200" i="1">
                <a:latin typeface="Times New Roman"/>
                <a:cs typeface="Times New Roman"/>
              </a:rPr>
              <a:t>z</a:t>
            </a:r>
            <a:r>
              <a:rPr dirty="0" sz="1200" i="1">
                <a:latin typeface="Times New Roman"/>
                <a:cs typeface="Times New Roman"/>
              </a:rPr>
              <a:t>	</a:t>
            </a:r>
            <a:r>
              <a:rPr dirty="0" sz="1200" spc="55" i="1">
                <a:latin typeface="Times New Roman"/>
                <a:cs typeface="Times New Roman"/>
              </a:rPr>
              <a:t>x</a:t>
            </a:r>
            <a:r>
              <a:rPr dirty="0" baseline="43650" sz="1050" spc="-7">
                <a:latin typeface="Times New Roman"/>
                <a:cs typeface="Times New Roman"/>
              </a:rPr>
              <a:t>2</a:t>
            </a:r>
            <a:r>
              <a:rPr dirty="0" baseline="43650" sz="1050">
                <a:latin typeface="Times New Roman"/>
                <a:cs typeface="Times New Roman"/>
              </a:rPr>
              <a:t> </a:t>
            </a:r>
            <a:r>
              <a:rPr dirty="0" baseline="43650" sz="1050" spc="-44">
                <a:latin typeface="Times New Roman"/>
                <a:cs typeface="Times New Roman"/>
              </a:rPr>
              <a:t> </a:t>
            </a:r>
            <a:r>
              <a:rPr dirty="0" sz="1200" spc="5">
                <a:latin typeface="Symbol"/>
                <a:cs typeface="Symbol"/>
              </a:rPr>
              <a:t></a:t>
            </a:r>
            <a:r>
              <a:rPr dirty="0" sz="1200" spc="35">
                <a:latin typeface="Times New Roman"/>
                <a:cs typeface="Times New Roman"/>
              </a:rPr>
              <a:t> </a:t>
            </a:r>
            <a:r>
              <a:rPr dirty="0" sz="1200" spc="75" i="1">
                <a:latin typeface="Times New Roman"/>
                <a:cs typeface="Times New Roman"/>
              </a:rPr>
              <a:t>y</a:t>
            </a:r>
            <a:r>
              <a:rPr dirty="0" baseline="43650" sz="1050" spc="-7">
                <a:latin typeface="Times New Roman"/>
                <a:cs typeface="Times New Roman"/>
              </a:rPr>
              <a:t>2</a:t>
            </a:r>
            <a:r>
              <a:rPr dirty="0" baseline="43650" sz="1050">
                <a:latin typeface="Times New Roman"/>
                <a:cs typeface="Times New Roman"/>
              </a:rPr>
              <a:t>  </a:t>
            </a:r>
            <a:r>
              <a:rPr dirty="0" baseline="43650" sz="1050" spc="-52">
                <a:latin typeface="Times New Roman"/>
                <a:cs typeface="Times New Roman"/>
              </a:rPr>
              <a:t> </a:t>
            </a:r>
            <a:r>
              <a:rPr dirty="0" sz="1200" spc="5">
                <a:latin typeface="Symbol"/>
                <a:cs typeface="Symbol"/>
              </a:rPr>
              <a:t></a:t>
            </a:r>
            <a:r>
              <a:rPr dirty="0" sz="1200" spc="-2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2</a:t>
            </a:r>
            <a:r>
              <a:rPr dirty="0" sz="1200" spc="-114">
                <a:latin typeface="Times New Roman"/>
                <a:cs typeface="Times New Roman"/>
              </a:rPr>
              <a:t> </a:t>
            </a:r>
            <a:r>
              <a:rPr dirty="0" sz="1200" spc="5">
                <a:latin typeface="Symbol"/>
                <a:cs typeface="Symbol"/>
              </a:rPr>
              <a:t></a:t>
            </a:r>
            <a:r>
              <a:rPr dirty="0" sz="1200" spc="-135">
                <a:latin typeface="Times New Roman"/>
                <a:cs typeface="Times New Roman"/>
              </a:rPr>
              <a:t> </a:t>
            </a:r>
            <a:r>
              <a:rPr dirty="0" baseline="-4385" sz="2850" spc="-127">
                <a:latin typeface="Symbol"/>
                <a:cs typeface="Symbol"/>
              </a:rPr>
              <a:t></a:t>
            </a:r>
            <a:r>
              <a:rPr dirty="0" sz="1200" spc="55" i="1">
                <a:latin typeface="Times New Roman"/>
                <a:cs typeface="Times New Roman"/>
              </a:rPr>
              <a:t>x</a:t>
            </a:r>
            <a:r>
              <a:rPr dirty="0" baseline="43650" sz="1050" spc="-7">
                <a:latin typeface="Times New Roman"/>
                <a:cs typeface="Times New Roman"/>
              </a:rPr>
              <a:t>2</a:t>
            </a:r>
            <a:r>
              <a:rPr dirty="0" baseline="43650" sz="1050">
                <a:latin typeface="Times New Roman"/>
                <a:cs typeface="Times New Roman"/>
              </a:rPr>
              <a:t> </a:t>
            </a:r>
            <a:r>
              <a:rPr dirty="0" baseline="43650" sz="1050" spc="-44">
                <a:latin typeface="Times New Roman"/>
                <a:cs typeface="Times New Roman"/>
              </a:rPr>
              <a:t> </a:t>
            </a:r>
            <a:r>
              <a:rPr dirty="0" sz="1200" spc="5">
                <a:latin typeface="Symbol"/>
                <a:cs typeface="Symbol"/>
              </a:rPr>
              <a:t></a:t>
            </a:r>
            <a:r>
              <a:rPr dirty="0" sz="1200" spc="35">
                <a:latin typeface="Times New Roman"/>
                <a:cs typeface="Times New Roman"/>
              </a:rPr>
              <a:t> </a:t>
            </a:r>
            <a:r>
              <a:rPr dirty="0" sz="1200" spc="75" i="1">
                <a:latin typeface="Times New Roman"/>
                <a:cs typeface="Times New Roman"/>
              </a:rPr>
              <a:t>y</a:t>
            </a:r>
            <a:r>
              <a:rPr dirty="0" baseline="43650" sz="1050" spc="-7">
                <a:latin typeface="Times New Roman"/>
                <a:cs typeface="Times New Roman"/>
              </a:rPr>
              <a:t>2</a:t>
            </a:r>
            <a:r>
              <a:rPr dirty="0" baseline="43650" sz="1050" spc="30">
                <a:latin typeface="Times New Roman"/>
                <a:cs typeface="Times New Roman"/>
              </a:rPr>
              <a:t> </a:t>
            </a:r>
            <a:r>
              <a:rPr dirty="0" baseline="-4385" sz="2850" spc="-359">
                <a:latin typeface="Symbol"/>
                <a:cs typeface="Symbol"/>
              </a:rPr>
              <a:t></a:t>
            </a:r>
            <a:endParaRPr baseline="-4385" sz="2850">
              <a:latin typeface="Symbol"/>
              <a:cs typeface="Symbol"/>
            </a:endParaRPr>
          </a:p>
        </p:txBody>
      </p:sp>
      <p:sp>
        <p:nvSpPr>
          <p:cNvPr id="24" name="object 24"/>
          <p:cNvSpPr/>
          <p:nvPr/>
        </p:nvSpPr>
        <p:spPr>
          <a:xfrm>
            <a:off x="896111" y="6536435"/>
            <a:ext cx="5980430" cy="18415"/>
          </a:xfrm>
          <a:custGeom>
            <a:avLst/>
            <a:gdLst/>
            <a:ahLst/>
            <a:cxnLst/>
            <a:rect l="l" t="t" r="r" b="b"/>
            <a:pathLst>
              <a:path w="5980430" h="18415">
                <a:moveTo>
                  <a:pt x="5980176" y="0"/>
                </a:moveTo>
                <a:lnTo>
                  <a:pt x="0" y="0"/>
                </a:lnTo>
                <a:lnTo>
                  <a:pt x="0" y="18287"/>
                </a:lnTo>
                <a:lnTo>
                  <a:pt x="5980176" y="18287"/>
                </a:lnTo>
                <a:lnTo>
                  <a:pt x="5980176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5" name="object 25"/>
          <p:cNvSpPr txBox="1"/>
          <p:nvPr/>
        </p:nvSpPr>
        <p:spPr>
          <a:xfrm>
            <a:off x="901700" y="6887009"/>
            <a:ext cx="5513705" cy="394335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 marR="5080">
              <a:lnSpc>
                <a:spcPct val="110000"/>
              </a:lnSpc>
              <a:spcBef>
                <a:spcPts val="95"/>
              </a:spcBef>
            </a:pPr>
            <a:r>
              <a:rPr dirty="0" sz="1100">
                <a:latin typeface="Calibri"/>
                <a:cs typeface="Calibri"/>
              </a:rPr>
              <a:t>5.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Convert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-5">
                <a:latin typeface="Calibri"/>
                <a:cs typeface="Calibri"/>
              </a:rPr>
              <a:t>following equation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written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Cylindrical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coordinates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equation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Cartesian 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coordinates.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26" name="object 26"/>
          <p:cNvSpPr/>
          <p:nvPr/>
        </p:nvSpPr>
        <p:spPr>
          <a:xfrm>
            <a:off x="4491008" y="7494335"/>
            <a:ext cx="88265" cy="0"/>
          </a:xfrm>
          <a:custGeom>
            <a:avLst/>
            <a:gdLst/>
            <a:ahLst/>
            <a:cxnLst/>
            <a:rect l="l" t="t" r="r" b="b"/>
            <a:pathLst>
              <a:path w="88264" h="0">
                <a:moveTo>
                  <a:pt x="0" y="0"/>
                </a:moveTo>
                <a:lnTo>
                  <a:pt x="88106" y="0"/>
                </a:lnTo>
              </a:path>
            </a:pathLst>
          </a:custGeom>
          <a:ln w="7467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27" name="object 27"/>
          <p:cNvSpPr txBox="1"/>
          <p:nvPr/>
        </p:nvSpPr>
        <p:spPr>
          <a:xfrm>
            <a:off x="4494977" y="7486351"/>
            <a:ext cx="85090" cy="207010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dirty="0" sz="1150" spc="15" i="1">
                <a:latin typeface="Times New Roman"/>
                <a:cs typeface="Times New Roman"/>
              </a:rPr>
              <a:t>z</a:t>
            </a:r>
            <a:endParaRPr sz="1150">
              <a:latin typeface="Times New Roman"/>
              <a:cs typeface="Times New Roman"/>
            </a:endParaRPr>
          </a:p>
        </p:txBody>
      </p:sp>
      <p:sp>
        <p:nvSpPr>
          <p:cNvPr id="28" name="object 28"/>
          <p:cNvSpPr txBox="1"/>
          <p:nvPr/>
        </p:nvSpPr>
        <p:spPr>
          <a:xfrm>
            <a:off x="3147982" y="7332674"/>
            <a:ext cx="1452880" cy="26289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05"/>
              </a:spcBef>
            </a:pPr>
            <a:r>
              <a:rPr dirty="0" baseline="4830" sz="1725" spc="37">
                <a:latin typeface="Times New Roman"/>
                <a:cs typeface="Times New Roman"/>
              </a:rPr>
              <a:t>4</a:t>
            </a:r>
            <a:r>
              <a:rPr dirty="0" baseline="4830" sz="1725" spc="-262">
                <a:latin typeface="Times New Roman"/>
                <a:cs typeface="Times New Roman"/>
              </a:rPr>
              <a:t> </a:t>
            </a:r>
            <a:r>
              <a:rPr dirty="0" baseline="4830" sz="1725" spc="22">
                <a:latin typeface="Times New Roman"/>
                <a:cs typeface="Times New Roman"/>
              </a:rPr>
              <a:t>sin</a:t>
            </a:r>
            <a:r>
              <a:rPr dirty="0" baseline="4830" sz="1725" spc="-179">
                <a:latin typeface="Times New Roman"/>
                <a:cs typeface="Times New Roman"/>
              </a:rPr>
              <a:t> </a:t>
            </a:r>
            <a:r>
              <a:rPr dirty="0" sz="1550" spc="-135">
                <a:latin typeface="Symbol"/>
                <a:cs typeface="Symbol"/>
              </a:rPr>
              <a:t></a:t>
            </a:r>
            <a:r>
              <a:rPr dirty="0" baseline="4444" sz="1875" spc="-44">
                <a:latin typeface="Symbol"/>
                <a:cs typeface="Symbol"/>
              </a:rPr>
              <a:t></a:t>
            </a:r>
            <a:r>
              <a:rPr dirty="0" baseline="4444" sz="1875" spc="-135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 spc="-200">
                <a:latin typeface="Times New Roman"/>
                <a:cs typeface="Times New Roman"/>
              </a:rPr>
              <a:t> </a:t>
            </a:r>
            <a:r>
              <a:rPr dirty="0" baseline="4830" sz="1725" spc="37">
                <a:latin typeface="Symbol"/>
                <a:cs typeface="Symbol"/>
              </a:rPr>
              <a:t></a:t>
            </a:r>
            <a:r>
              <a:rPr dirty="0" baseline="4830" sz="1725" spc="-127">
                <a:latin typeface="Times New Roman"/>
                <a:cs typeface="Times New Roman"/>
              </a:rPr>
              <a:t> </a:t>
            </a:r>
            <a:r>
              <a:rPr dirty="0" baseline="4830" sz="1725" spc="37">
                <a:latin typeface="Times New Roman"/>
                <a:cs typeface="Times New Roman"/>
              </a:rPr>
              <a:t>2</a:t>
            </a:r>
            <a:r>
              <a:rPr dirty="0" baseline="4830" sz="1725" spc="-240">
                <a:latin typeface="Times New Roman"/>
                <a:cs typeface="Times New Roman"/>
              </a:rPr>
              <a:t> </a:t>
            </a:r>
            <a:r>
              <a:rPr dirty="0" baseline="4830" sz="1725" spc="15">
                <a:latin typeface="Times New Roman"/>
                <a:cs typeface="Times New Roman"/>
              </a:rPr>
              <a:t>c</a:t>
            </a:r>
            <a:r>
              <a:rPr dirty="0" baseline="4830" sz="1725" spc="37">
                <a:latin typeface="Times New Roman"/>
                <a:cs typeface="Times New Roman"/>
              </a:rPr>
              <a:t>o</a:t>
            </a:r>
            <a:r>
              <a:rPr dirty="0" baseline="4830" sz="1725" spc="217">
                <a:latin typeface="Times New Roman"/>
                <a:cs typeface="Times New Roman"/>
              </a:rPr>
              <a:t>s</a:t>
            </a:r>
            <a:r>
              <a:rPr dirty="0" sz="1550" spc="-140">
                <a:latin typeface="Symbol"/>
                <a:cs typeface="Symbol"/>
              </a:rPr>
              <a:t></a:t>
            </a:r>
            <a:r>
              <a:rPr dirty="0" baseline="4444" sz="1875" spc="-44">
                <a:latin typeface="Symbol"/>
                <a:cs typeface="Symbol"/>
              </a:rPr>
              <a:t></a:t>
            </a:r>
            <a:r>
              <a:rPr dirty="0" baseline="4444" sz="1875" spc="-135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 spc="-125">
                <a:latin typeface="Times New Roman"/>
                <a:cs typeface="Times New Roman"/>
              </a:rPr>
              <a:t> </a:t>
            </a:r>
            <a:r>
              <a:rPr dirty="0" baseline="4830" sz="1725" spc="37">
                <a:latin typeface="Symbol"/>
                <a:cs typeface="Symbol"/>
              </a:rPr>
              <a:t></a:t>
            </a:r>
            <a:r>
              <a:rPr dirty="0" baseline="4830" sz="1725" spc="150">
                <a:latin typeface="Times New Roman"/>
                <a:cs typeface="Times New Roman"/>
              </a:rPr>
              <a:t> </a:t>
            </a:r>
            <a:r>
              <a:rPr dirty="0" baseline="41062" sz="1725" spc="22" i="1">
                <a:latin typeface="Times New Roman"/>
                <a:cs typeface="Times New Roman"/>
              </a:rPr>
              <a:t>r</a:t>
            </a:r>
            <a:endParaRPr baseline="41062" sz="1725">
              <a:latin typeface="Times New Roman"/>
              <a:cs typeface="Times New Roman"/>
            </a:endParaRPr>
          </a:p>
        </p:txBody>
      </p:sp>
      <p:sp>
        <p:nvSpPr>
          <p:cNvPr id="29" name="object 29"/>
          <p:cNvSpPr txBox="1"/>
          <p:nvPr/>
        </p:nvSpPr>
        <p:spPr>
          <a:xfrm>
            <a:off x="876257" y="7845611"/>
            <a:ext cx="5438140" cy="982344"/>
          </a:xfrm>
          <a:prstGeom prst="rect">
            <a:avLst/>
          </a:prstGeom>
        </p:spPr>
        <p:txBody>
          <a:bodyPr wrap="square" lIns="0" tIns="27305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215"/>
              </a:spcBef>
            </a:pPr>
            <a:r>
              <a:rPr dirty="0" sz="1100">
                <a:latin typeface="Calibri"/>
                <a:cs typeface="Calibri"/>
              </a:rPr>
              <a:t>Step</a:t>
            </a:r>
            <a:r>
              <a:rPr dirty="0" sz="1100" spc="-4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1</a:t>
            </a:r>
            <a:endParaRPr sz="1100">
              <a:latin typeface="Calibri"/>
              <a:cs typeface="Calibri"/>
            </a:endParaRPr>
          </a:p>
          <a:p>
            <a:pPr marL="38100" marR="30480">
              <a:lnSpc>
                <a:spcPts val="1450"/>
              </a:lnSpc>
              <a:spcBef>
                <a:spcPts val="60"/>
              </a:spcBef>
            </a:pPr>
            <a:r>
              <a:rPr dirty="0" sz="1100" spc="-5">
                <a:latin typeface="Calibri"/>
                <a:cs typeface="Calibri"/>
              </a:rPr>
              <a:t>There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really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isn’t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-5">
                <a:latin typeface="Calibri"/>
                <a:cs typeface="Calibri"/>
              </a:rPr>
              <a:t> whole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lot </a:t>
            </a:r>
            <a:r>
              <a:rPr dirty="0" sz="1100">
                <a:latin typeface="Calibri"/>
                <a:cs typeface="Calibri"/>
              </a:rPr>
              <a:t>to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do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here.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All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need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do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 </a:t>
            </a:r>
            <a:r>
              <a:rPr dirty="0" sz="1100">
                <a:latin typeface="Calibri"/>
                <a:cs typeface="Calibri"/>
              </a:rPr>
              <a:t>to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use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following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x</a:t>
            </a:r>
            <a:r>
              <a:rPr dirty="0" sz="1100" spc="5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 </a:t>
            </a:r>
            <a:r>
              <a:rPr dirty="0" sz="1100" i="1">
                <a:latin typeface="Calibri"/>
                <a:cs typeface="Calibri"/>
              </a:rPr>
              <a:t>y</a:t>
            </a:r>
            <a:r>
              <a:rPr dirty="0" sz="1100" spc="5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polar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conversion formulas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equation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where</a:t>
            </a:r>
            <a:r>
              <a:rPr dirty="0" sz="1100" spc="-5">
                <a:latin typeface="Calibri"/>
                <a:cs typeface="Calibri"/>
              </a:rPr>
              <a:t> (and if)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possible.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45"/>
              </a:spcBef>
            </a:pPr>
            <a:endParaRPr sz="1300">
              <a:latin typeface="Calibri"/>
              <a:cs typeface="Calibri"/>
            </a:endParaRPr>
          </a:p>
          <a:p>
            <a:pPr algn="ctr" marL="130175">
              <a:lnSpc>
                <a:spcPct val="100000"/>
              </a:lnSpc>
              <a:tabLst>
                <a:tab pos="1520825" algn="l"/>
                <a:tab pos="2878455" algn="l"/>
              </a:tabLst>
            </a:pPr>
            <a:r>
              <a:rPr dirty="0" sz="1200" i="1">
                <a:latin typeface="Times New Roman"/>
                <a:cs typeface="Times New Roman"/>
              </a:rPr>
              <a:t>x</a:t>
            </a:r>
            <a:r>
              <a:rPr dirty="0" sz="1200" spc="-10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r</a:t>
            </a:r>
            <a:r>
              <a:rPr dirty="0" sz="1200" spc="-95" i="1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Times New Roman"/>
                <a:cs typeface="Times New Roman"/>
              </a:rPr>
              <a:t>c</a:t>
            </a:r>
            <a:r>
              <a:rPr dirty="0" sz="1200">
                <a:latin typeface="Times New Roman"/>
                <a:cs typeface="Times New Roman"/>
              </a:rPr>
              <a:t>o</a:t>
            </a:r>
            <a:r>
              <a:rPr dirty="0" sz="1200" spc="55">
                <a:latin typeface="Times New Roman"/>
                <a:cs typeface="Times New Roman"/>
              </a:rPr>
              <a:t>s</a:t>
            </a:r>
            <a:r>
              <a:rPr dirty="0" sz="1250" spc="-30">
                <a:latin typeface="Symbol"/>
                <a:cs typeface="Symbol"/>
              </a:rPr>
              <a:t></a:t>
            </a:r>
            <a:r>
              <a:rPr dirty="0" sz="1250">
                <a:latin typeface="Times New Roman"/>
                <a:cs typeface="Times New Roman"/>
              </a:rPr>
              <a:t>	</a:t>
            </a:r>
            <a:r>
              <a:rPr dirty="0" sz="1200" i="1">
                <a:latin typeface="Times New Roman"/>
                <a:cs typeface="Times New Roman"/>
              </a:rPr>
              <a:t>y</a:t>
            </a:r>
            <a:r>
              <a:rPr dirty="0" sz="1200" spc="10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r</a:t>
            </a:r>
            <a:r>
              <a:rPr dirty="0" sz="1200" spc="-114" i="1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si</a:t>
            </a:r>
            <a:r>
              <a:rPr dirty="0" sz="1200" spc="90">
                <a:latin typeface="Times New Roman"/>
                <a:cs typeface="Times New Roman"/>
              </a:rPr>
              <a:t>n</a:t>
            </a:r>
            <a:r>
              <a:rPr dirty="0" sz="1250" spc="-30">
                <a:latin typeface="Symbol"/>
                <a:cs typeface="Symbol"/>
              </a:rPr>
              <a:t></a:t>
            </a:r>
            <a:r>
              <a:rPr dirty="0" sz="1250">
                <a:latin typeface="Times New Roman"/>
                <a:cs typeface="Times New Roman"/>
              </a:rPr>
              <a:t>	</a:t>
            </a:r>
            <a:r>
              <a:rPr dirty="0" sz="1200" i="1">
                <a:latin typeface="Times New Roman"/>
                <a:cs typeface="Times New Roman"/>
              </a:rPr>
              <a:t>r</a:t>
            </a:r>
            <a:r>
              <a:rPr dirty="0" sz="1200" spc="-195" i="1">
                <a:latin typeface="Times New Roman"/>
                <a:cs typeface="Times New Roman"/>
              </a:rPr>
              <a:t> </a:t>
            </a:r>
            <a:r>
              <a:rPr dirty="0" baseline="43650" sz="1050" spc="-7">
                <a:latin typeface="Times New Roman"/>
                <a:cs typeface="Times New Roman"/>
              </a:rPr>
              <a:t>2</a:t>
            </a:r>
            <a:r>
              <a:rPr dirty="0" baseline="43650" sz="1050">
                <a:latin typeface="Times New Roman"/>
                <a:cs typeface="Times New Roman"/>
              </a:rPr>
              <a:t> </a:t>
            </a:r>
            <a:r>
              <a:rPr dirty="0" baseline="43650" sz="1050" spc="67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35">
                <a:latin typeface="Times New Roman"/>
                <a:cs typeface="Times New Roman"/>
              </a:rPr>
              <a:t> </a:t>
            </a:r>
            <a:r>
              <a:rPr dirty="0" sz="1200" spc="55" i="1">
                <a:latin typeface="Times New Roman"/>
                <a:cs typeface="Times New Roman"/>
              </a:rPr>
              <a:t>x</a:t>
            </a:r>
            <a:r>
              <a:rPr dirty="0" baseline="43650" sz="1050" spc="-7">
                <a:latin typeface="Times New Roman"/>
                <a:cs typeface="Times New Roman"/>
              </a:rPr>
              <a:t>2</a:t>
            </a:r>
            <a:r>
              <a:rPr dirty="0" baseline="43650" sz="1050">
                <a:latin typeface="Times New Roman"/>
                <a:cs typeface="Times New Roman"/>
              </a:rPr>
              <a:t> </a:t>
            </a:r>
            <a:r>
              <a:rPr dirty="0" baseline="43650" sz="1050" spc="-44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</a:t>
            </a:r>
            <a:r>
              <a:rPr dirty="0" sz="1200" spc="35">
                <a:latin typeface="Times New Roman"/>
                <a:cs typeface="Times New Roman"/>
              </a:rPr>
              <a:t> </a:t>
            </a:r>
            <a:r>
              <a:rPr dirty="0" sz="1200" spc="75" i="1">
                <a:latin typeface="Times New Roman"/>
                <a:cs typeface="Times New Roman"/>
              </a:rPr>
              <a:t>y</a:t>
            </a:r>
            <a:r>
              <a:rPr dirty="0" baseline="43650" sz="1050" spc="-7">
                <a:latin typeface="Times New Roman"/>
                <a:cs typeface="Times New Roman"/>
              </a:rPr>
              <a:t>2</a:t>
            </a:r>
            <a:endParaRPr baseline="43650" sz="105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901700" y="877956"/>
            <a:ext cx="4323080" cy="394335"/>
          </a:xfrm>
          <a:prstGeom prst="rect">
            <a:avLst/>
          </a:prstGeom>
        </p:spPr>
        <p:txBody>
          <a:bodyPr wrap="square" lIns="0" tIns="29209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229"/>
              </a:spcBef>
            </a:pPr>
            <a:r>
              <a:rPr dirty="0" sz="1100">
                <a:latin typeface="Calibri"/>
                <a:cs typeface="Calibri"/>
              </a:rPr>
              <a:t>Step</a:t>
            </a:r>
            <a:r>
              <a:rPr dirty="0" sz="1100" spc="-4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2</a:t>
            </a:r>
            <a:endParaRPr sz="11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>
                <a:latin typeface="Calibri"/>
                <a:cs typeface="Calibri"/>
              </a:rPr>
              <a:t>To </a:t>
            </a:r>
            <a:r>
              <a:rPr dirty="0" sz="1100" spc="-5">
                <a:latin typeface="Calibri"/>
                <a:cs typeface="Calibri"/>
              </a:rPr>
              <a:t>make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conversion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little </a:t>
            </a:r>
            <a:r>
              <a:rPr dirty="0" sz="1100">
                <a:latin typeface="Calibri"/>
                <a:cs typeface="Calibri"/>
              </a:rPr>
              <a:t>easier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let’s multiply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 equation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by </a:t>
            </a:r>
            <a:r>
              <a:rPr dirty="0" sz="1100" i="1">
                <a:latin typeface="Calibri"/>
                <a:cs typeface="Calibri"/>
              </a:rPr>
              <a:t>r</a:t>
            </a:r>
            <a:r>
              <a:rPr dirty="0" sz="1100" spc="15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get,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4306657" y="1695578"/>
            <a:ext cx="149225" cy="0"/>
          </a:xfrm>
          <a:custGeom>
            <a:avLst/>
            <a:gdLst/>
            <a:ahLst/>
            <a:cxnLst/>
            <a:rect l="l" t="t" r="r" b="b"/>
            <a:pathLst>
              <a:path w="149225" h="0">
                <a:moveTo>
                  <a:pt x="0" y="0"/>
                </a:moveTo>
                <a:lnTo>
                  <a:pt x="148717" y="0"/>
                </a:lnTo>
              </a:path>
            </a:pathLst>
          </a:custGeom>
          <a:ln w="7540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 txBox="1"/>
          <p:nvPr/>
        </p:nvSpPr>
        <p:spPr>
          <a:xfrm>
            <a:off x="4278127" y="1303779"/>
            <a:ext cx="193675" cy="592455"/>
          </a:xfrm>
          <a:prstGeom prst="rect">
            <a:avLst/>
          </a:prstGeom>
        </p:spPr>
        <p:txBody>
          <a:bodyPr wrap="square" lIns="0" tIns="113030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890"/>
              </a:spcBef>
            </a:pPr>
            <a:r>
              <a:rPr dirty="0" baseline="-25462" sz="1800" i="1">
                <a:latin typeface="Times New Roman"/>
                <a:cs typeface="Times New Roman"/>
              </a:rPr>
              <a:t>r</a:t>
            </a:r>
            <a:r>
              <a:rPr dirty="0" baseline="-25462" sz="1800" spc="-292" i="1">
                <a:latin typeface="Times New Roman"/>
                <a:cs typeface="Times New Roman"/>
              </a:rPr>
              <a:t> </a:t>
            </a:r>
            <a:r>
              <a:rPr dirty="0" sz="700" spc="-5">
                <a:latin typeface="Times New Roman"/>
                <a:cs typeface="Times New Roman"/>
              </a:rPr>
              <a:t>2</a:t>
            </a:r>
            <a:endParaRPr sz="700">
              <a:latin typeface="Times New Roman"/>
              <a:cs typeface="Times New Roman"/>
            </a:endParaRPr>
          </a:p>
          <a:p>
            <a:pPr marL="74930">
              <a:lnSpc>
                <a:spcPct val="100000"/>
              </a:lnSpc>
              <a:spcBef>
                <a:spcPts val="790"/>
              </a:spcBef>
            </a:pPr>
            <a:r>
              <a:rPr dirty="0" sz="1200" i="1">
                <a:latin typeface="Times New Roman"/>
                <a:cs typeface="Times New Roman"/>
              </a:rPr>
              <a:t>z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2839476" y="1532462"/>
            <a:ext cx="1442085" cy="265430"/>
          </a:xfrm>
          <a:prstGeom prst="rect">
            <a:avLst/>
          </a:prstGeom>
        </p:spPr>
        <p:txBody>
          <a:bodyPr wrap="square" lIns="0" tIns="1524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dirty="0" baseline="4629" sz="1800" spc="22">
                <a:latin typeface="Times New Roman"/>
                <a:cs typeface="Times New Roman"/>
              </a:rPr>
              <a:t>4</a:t>
            </a:r>
            <a:r>
              <a:rPr dirty="0" baseline="4629" sz="1800" i="1">
                <a:latin typeface="Times New Roman"/>
                <a:cs typeface="Times New Roman"/>
              </a:rPr>
              <a:t>r</a:t>
            </a:r>
            <a:r>
              <a:rPr dirty="0" baseline="4629" sz="1800" spc="-165" i="1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Times New Roman"/>
                <a:cs typeface="Times New Roman"/>
              </a:rPr>
              <a:t>sin</a:t>
            </a:r>
            <a:r>
              <a:rPr dirty="0" baseline="4629" sz="1800" spc="-202">
                <a:latin typeface="Times New Roman"/>
                <a:cs typeface="Times New Roman"/>
              </a:rPr>
              <a:t> </a:t>
            </a:r>
            <a:r>
              <a:rPr dirty="0" sz="1550" spc="-130">
                <a:latin typeface="Symbol"/>
                <a:cs typeface="Symbol"/>
              </a:rPr>
              <a:t></a:t>
            </a:r>
            <a:r>
              <a:rPr dirty="0" baseline="4444" sz="1875" spc="-37">
                <a:latin typeface="Symbol"/>
                <a:cs typeface="Symbol"/>
              </a:rPr>
              <a:t></a:t>
            </a:r>
            <a:r>
              <a:rPr dirty="0" baseline="4444" sz="1875" spc="-135">
                <a:latin typeface="Times New Roman"/>
                <a:cs typeface="Times New Roman"/>
              </a:rPr>
              <a:t> </a:t>
            </a:r>
            <a:r>
              <a:rPr dirty="0" sz="1550" spc="-120">
                <a:latin typeface="Symbol"/>
                <a:cs typeface="Symbol"/>
              </a:rPr>
              <a:t></a:t>
            </a:r>
            <a:r>
              <a:rPr dirty="0" sz="1550" spc="-200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</a:t>
            </a:r>
            <a:r>
              <a:rPr dirty="0" baseline="4629" sz="1800" spc="-150">
                <a:latin typeface="Times New Roman"/>
                <a:cs typeface="Times New Roman"/>
              </a:rPr>
              <a:t> </a:t>
            </a:r>
            <a:r>
              <a:rPr dirty="0" baseline="4629" sz="1800" spc="22">
                <a:latin typeface="Times New Roman"/>
                <a:cs typeface="Times New Roman"/>
              </a:rPr>
              <a:t>2</a:t>
            </a:r>
            <a:r>
              <a:rPr dirty="0" baseline="4629" sz="1800" i="1">
                <a:latin typeface="Times New Roman"/>
                <a:cs typeface="Times New Roman"/>
              </a:rPr>
              <a:t>r</a:t>
            </a:r>
            <a:r>
              <a:rPr dirty="0" baseline="4629" sz="1800" spc="-142" i="1">
                <a:latin typeface="Times New Roman"/>
                <a:cs typeface="Times New Roman"/>
              </a:rPr>
              <a:t> </a:t>
            </a:r>
            <a:r>
              <a:rPr dirty="0" baseline="4629" sz="1800" spc="-15">
                <a:latin typeface="Times New Roman"/>
                <a:cs typeface="Times New Roman"/>
              </a:rPr>
              <a:t>c</a:t>
            </a:r>
            <a:r>
              <a:rPr dirty="0" baseline="4629" sz="1800">
                <a:latin typeface="Times New Roman"/>
                <a:cs typeface="Times New Roman"/>
              </a:rPr>
              <a:t>o</a:t>
            </a:r>
            <a:r>
              <a:rPr dirty="0" baseline="4629" sz="1800" spc="195">
                <a:latin typeface="Times New Roman"/>
                <a:cs typeface="Times New Roman"/>
              </a:rPr>
              <a:t>s</a:t>
            </a:r>
            <a:r>
              <a:rPr dirty="0" sz="1550" spc="-130">
                <a:latin typeface="Symbol"/>
                <a:cs typeface="Symbol"/>
              </a:rPr>
              <a:t></a:t>
            </a:r>
            <a:r>
              <a:rPr dirty="0" baseline="4444" sz="1875" spc="-37">
                <a:latin typeface="Symbol"/>
                <a:cs typeface="Symbol"/>
              </a:rPr>
              <a:t></a:t>
            </a:r>
            <a:r>
              <a:rPr dirty="0" baseline="4444" sz="1875" spc="-135">
                <a:latin typeface="Times New Roman"/>
                <a:cs typeface="Times New Roman"/>
              </a:rPr>
              <a:t> </a:t>
            </a:r>
            <a:r>
              <a:rPr dirty="0" sz="1550" spc="-120">
                <a:latin typeface="Symbol"/>
                <a:cs typeface="Symbol"/>
              </a:rPr>
              <a:t></a:t>
            </a:r>
            <a:r>
              <a:rPr dirty="0" sz="1550" spc="-125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</a:t>
            </a:r>
            <a:endParaRPr baseline="4629" sz="1800">
              <a:latin typeface="Symbol"/>
              <a:cs typeface="Symbol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901700" y="2033116"/>
            <a:ext cx="5183505" cy="394335"/>
          </a:xfrm>
          <a:prstGeom prst="rect">
            <a:avLst/>
          </a:prstGeom>
        </p:spPr>
        <p:txBody>
          <a:bodyPr wrap="square" lIns="0" tIns="29209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229"/>
              </a:spcBef>
            </a:pPr>
            <a:r>
              <a:rPr dirty="0" sz="1100">
                <a:latin typeface="Calibri"/>
                <a:cs typeface="Calibri"/>
              </a:rPr>
              <a:t>Step</a:t>
            </a:r>
            <a:r>
              <a:rPr dirty="0" sz="1100" spc="-4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3</a:t>
            </a:r>
            <a:endParaRPr sz="11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>
                <a:latin typeface="Calibri"/>
                <a:cs typeface="Calibri"/>
              </a:rPr>
              <a:t>Now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let’s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use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formulas</a:t>
            </a:r>
            <a:r>
              <a:rPr dirty="0" sz="1100" spc="-2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from Step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1 to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convert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equation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into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Cartesian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coordinates.</a:t>
            </a:r>
            <a:endParaRPr sz="1100">
              <a:latin typeface="Calibri"/>
              <a:cs typeface="Calibri"/>
            </a:endParaRPr>
          </a:p>
        </p:txBody>
      </p:sp>
      <p:graphicFrame>
        <p:nvGraphicFramePr>
          <p:cNvPr id="7" name="object 7"/>
          <p:cNvGraphicFramePr>
            <a:graphicFrameLocks noGrp="1"/>
          </p:cNvGraphicFramePr>
          <p:nvPr/>
        </p:nvGraphicFramePr>
        <p:xfrm>
          <a:off x="3089392" y="2649629"/>
          <a:ext cx="1134745" cy="42354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43890"/>
                <a:gridCol w="478790"/>
              </a:tblGrid>
              <a:tr h="226361">
                <a:tc rowSpan="2">
                  <a:txBody>
                    <a:bodyPr/>
                    <a:lstStyle/>
                    <a:p>
                      <a:pPr marL="27305">
                        <a:lnSpc>
                          <a:spcPct val="100000"/>
                        </a:lnSpc>
                        <a:spcBef>
                          <a:spcPts val="885"/>
                        </a:spcBef>
                      </a:pPr>
                      <a:r>
                        <a:rPr dirty="0" sz="1200">
                          <a:latin typeface="Times New Roman"/>
                          <a:cs typeface="Times New Roman"/>
                        </a:rPr>
                        <a:t>4</a:t>
                      </a:r>
                      <a:r>
                        <a:rPr dirty="0" sz="1200" spc="-17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1200" i="1">
                          <a:latin typeface="Times New Roman"/>
                          <a:cs typeface="Times New Roman"/>
                        </a:rPr>
                        <a:t>y</a:t>
                      </a:r>
                      <a:r>
                        <a:rPr dirty="0" sz="1200" spc="-65" i="1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1200">
                          <a:latin typeface="Symbol"/>
                          <a:cs typeface="Symbol"/>
                        </a:rPr>
                        <a:t></a:t>
                      </a:r>
                      <a:r>
                        <a:rPr dirty="0" sz="1200" spc="-9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1200" spc="75">
                          <a:latin typeface="Times New Roman"/>
                          <a:cs typeface="Times New Roman"/>
                        </a:rPr>
                        <a:t>2</a:t>
                      </a:r>
                      <a:r>
                        <a:rPr dirty="0" sz="1200" i="1">
                          <a:latin typeface="Times New Roman"/>
                          <a:cs typeface="Times New Roman"/>
                        </a:rPr>
                        <a:t>x</a:t>
                      </a:r>
                      <a:r>
                        <a:rPr dirty="0" sz="1200" spc="-10" i="1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1200">
                          <a:latin typeface="Symbol"/>
                          <a:cs typeface="Symbol"/>
                        </a:rPr>
                        <a:t></a:t>
                      </a:r>
                      <a:endParaRPr sz="1200">
                        <a:latin typeface="Symbol"/>
                        <a:cs typeface="Symbol"/>
                      </a:endParaRPr>
                    </a:p>
                  </a:txBody>
                  <a:tcPr marL="0" marR="0" marB="0" marT="112395">
                    <a:lnL w="9525">
                      <a:solidFill>
                        <a:srgbClr val="000000"/>
                      </a:solidFill>
                      <a:prstDash val="solid"/>
                    </a:lnL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 marR="26670">
                        <a:lnSpc>
                          <a:spcPct val="100000"/>
                        </a:lnSpc>
                        <a:spcBef>
                          <a:spcPts val="120"/>
                        </a:spcBef>
                      </a:pPr>
                      <a:r>
                        <a:rPr dirty="0" sz="1200" spc="25" i="1">
                          <a:latin typeface="Times New Roman"/>
                          <a:cs typeface="Times New Roman"/>
                        </a:rPr>
                        <a:t>x</a:t>
                      </a:r>
                      <a:r>
                        <a:rPr dirty="0" baseline="43650" sz="1050" spc="37">
                          <a:latin typeface="Times New Roman"/>
                          <a:cs typeface="Times New Roman"/>
                        </a:rPr>
                        <a:t>2</a:t>
                      </a:r>
                      <a:r>
                        <a:rPr dirty="0" baseline="43650" sz="1050" spc="172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1200" spc="5">
                          <a:latin typeface="Symbol"/>
                          <a:cs typeface="Symbol"/>
                        </a:rPr>
                        <a:t></a:t>
                      </a:r>
                      <a:r>
                        <a:rPr dirty="0" sz="1200" spc="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1200" spc="35" i="1">
                          <a:latin typeface="Times New Roman"/>
                          <a:cs typeface="Times New Roman"/>
                        </a:rPr>
                        <a:t>y</a:t>
                      </a:r>
                      <a:r>
                        <a:rPr dirty="0" baseline="43650" sz="1050" spc="52">
                          <a:latin typeface="Times New Roman"/>
                          <a:cs typeface="Times New Roman"/>
                        </a:rPr>
                        <a:t>2</a:t>
                      </a:r>
                      <a:endParaRPr baseline="43650" sz="1050">
                        <a:latin typeface="Times New Roman"/>
                        <a:cs typeface="Times New Roman"/>
                      </a:endParaRPr>
                    </a:p>
                  </a:txBody>
                  <a:tcPr marL="0" marR="0" marB="0" marT="15240"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189300">
                <a:tc vMerge="1">
                  <a:txBody>
                    <a:bodyPr/>
                    <a:lstStyle/>
                    <a:p>
                      <a:pPr/>
                    </a:p>
                  </a:txBody>
                  <a:tcPr marL="0" marR="0" marB="0" marT="112395">
                    <a:lnL w="9525">
                      <a:solidFill>
                        <a:srgbClr val="000000"/>
                      </a:solidFill>
                      <a:prstDash val="solid"/>
                    </a:lnL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 marR="17145">
                        <a:lnSpc>
                          <a:spcPts val="1335"/>
                        </a:lnSpc>
                        <a:spcBef>
                          <a:spcPts val="55"/>
                        </a:spcBef>
                      </a:pPr>
                      <a:r>
                        <a:rPr dirty="0" sz="1200" i="1">
                          <a:latin typeface="Times New Roman"/>
                          <a:cs typeface="Times New Roman"/>
                        </a:rPr>
                        <a:t>z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6985"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sp>
        <p:nvSpPr>
          <p:cNvPr id="8" name="object 8"/>
          <p:cNvSpPr/>
          <p:nvPr/>
        </p:nvSpPr>
        <p:spPr>
          <a:xfrm>
            <a:off x="896111" y="3294888"/>
            <a:ext cx="5980430" cy="18415"/>
          </a:xfrm>
          <a:custGeom>
            <a:avLst/>
            <a:gdLst/>
            <a:ahLst/>
            <a:cxnLst/>
            <a:rect l="l" t="t" r="r" b="b"/>
            <a:pathLst>
              <a:path w="5980430" h="18414">
                <a:moveTo>
                  <a:pt x="5980176" y="0"/>
                </a:moveTo>
                <a:lnTo>
                  <a:pt x="0" y="0"/>
                </a:lnTo>
                <a:lnTo>
                  <a:pt x="0" y="18288"/>
                </a:lnTo>
                <a:lnTo>
                  <a:pt x="5980176" y="18288"/>
                </a:lnTo>
                <a:lnTo>
                  <a:pt x="5980176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pic>
        <p:nvPicPr>
          <p:cNvPr id="9" name="object 9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717307" y="7750778"/>
            <a:ext cx="241514" cy="164305"/>
          </a:xfrm>
          <a:prstGeom prst="rect">
            <a:avLst/>
          </a:prstGeom>
        </p:spPr>
      </p:pic>
      <p:sp>
        <p:nvSpPr>
          <p:cNvPr id="10" name="object 10"/>
          <p:cNvSpPr txBox="1"/>
          <p:nvPr/>
        </p:nvSpPr>
        <p:spPr>
          <a:xfrm>
            <a:off x="800100" y="3632595"/>
            <a:ext cx="6063615" cy="4311650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 marL="114300">
              <a:lnSpc>
                <a:spcPct val="100000"/>
              </a:lnSpc>
              <a:spcBef>
                <a:spcPts val="135"/>
              </a:spcBef>
            </a:pPr>
            <a:r>
              <a:rPr dirty="0" sz="1100">
                <a:latin typeface="Calibri"/>
                <a:cs typeface="Calibri"/>
              </a:rPr>
              <a:t>6. </a:t>
            </a:r>
            <a:r>
              <a:rPr dirty="0" sz="1100" spc="-5">
                <a:latin typeface="Calibri"/>
                <a:cs typeface="Calibri"/>
              </a:rPr>
              <a:t>Identify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-5">
                <a:latin typeface="Calibri"/>
                <a:cs typeface="Calibri"/>
              </a:rPr>
              <a:t> surface generated by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-5">
                <a:latin typeface="Calibri"/>
                <a:cs typeface="Calibri"/>
              </a:rPr>
              <a:t> equation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:</a:t>
            </a:r>
            <a:r>
              <a:rPr dirty="0" sz="1100" spc="190">
                <a:latin typeface="Calibri"/>
                <a:cs typeface="Calibri"/>
              </a:rPr>
              <a:t> </a:t>
            </a:r>
            <a:r>
              <a:rPr dirty="0" sz="1150" spc="15" i="1">
                <a:latin typeface="Times New Roman"/>
                <a:cs typeface="Times New Roman"/>
              </a:rPr>
              <a:t>r</a:t>
            </a:r>
            <a:r>
              <a:rPr dirty="0" sz="1150" spc="-185" i="1">
                <a:latin typeface="Times New Roman"/>
                <a:cs typeface="Times New Roman"/>
              </a:rPr>
              <a:t> </a:t>
            </a:r>
            <a:r>
              <a:rPr dirty="0" baseline="42735" sz="975" spc="30">
                <a:latin typeface="Times New Roman"/>
                <a:cs typeface="Times New Roman"/>
              </a:rPr>
              <a:t>2</a:t>
            </a:r>
            <a:r>
              <a:rPr dirty="0" baseline="42735" sz="975" spc="247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</a:t>
            </a:r>
            <a:r>
              <a:rPr dirty="0" sz="1150" spc="-85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Times New Roman"/>
                <a:cs typeface="Times New Roman"/>
              </a:rPr>
              <a:t>4</a:t>
            </a:r>
            <a:r>
              <a:rPr dirty="0" sz="1150" spc="25" i="1">
                <a:latin typeface="Times New Roman"/>
                <a:cs typeface="Times New Roman"/>
              </a:rPr>
              <a:t>r</a:t>
            </a:r>
            <a:r>
              <a:rPr dirty="0" sz="1150" spc="-75" i="1">
                <a:latin typeface="Times New Roman"/>
                <a:cs typeface="Times New Roman"/>
              </a:rPr>
              <a:t> </a:t>
            </a:r>
            <a:r>
              <a:rPr dirty="0" sz="1150" spc="15">
                <a:latin typeface="Times New Roman"/>
                <a:cs typeface="Times New Roman"/>
              </a:rPr>
              <a:t>cos</a:t>
            </a:r>
            <a:r>
              <a:rPr dirty="0" sz="1150" spc="-155">
                <a:latin typeface="Times New Roman"/>
                <a:cs typeface="Times New Roman"/>
              </a:rPr>
              <a:t> </a:t>
            </a:r>
            <a:r>
              <a:rPr dirty="0" baseline="-3703" sz="2250" spc="-89">
                <a:latin typeface="Symbol"/>
                <a:cs typeface="Symbol"/>
              </a:rPr>
              <a:t></a:t>
            </a:r>
            <a:r>
              <a:rPr dirty="0" sz="1200" spc="-60">
                <a:latin typeface="Symbol"/>
                <a:cs typeface="Symbol"/>
              </a:rPr>
              <a:t></a:t>
            </a:r>
            <a:r>
              <a:rPr dirty="0" sz="1200" spc="-75">
                <a:latin typeface="Times New Roman"/>
                <a:cs typeface="Times New Roman"/>
              </a:rPr>
              <a:t> </a:t>
            </a:r>
            <a:r>
              <a:rPr dirty="0" baseline="-3703" sz="2250" spc="-165">
                <a:latin typeface="Symbol"/>
                <a:cs typeface="Symbol"/>
              </a:rPr>
              <a:t></a:t>
            </a:r>
            <a:r>
              <a:rPr dirty="0" baseline="-3703" sz="2250" spc="-165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</a:t>
            </a:r>
            <a:r>
              <a:rPr dirty="0" sz="1150" spc="-145">
                <a:latin typeface="Times New Roman"/>
                <a:cs typeface="Times New Roman"/>
              </a:rPr>
              <a:t> </a:t>
            </a:r>
            <a:r>
              <a:rPr dirty="0" sz="1150" spc="20">
                <a:latin typeface="Times New Roman"/>
                <a:cs typeface="Times New Roman"/>
              </a:rPr>
              <a:t>14</a:t>
            </a:r>
            <a:endParaRPr sz="115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900">
              <a:latin typeface="Times New Roman"/>
              <a:cs typeface="Times New Roman"/>
            </a:endParaRPr>
          </a:p>
          <a:p>
            <a:pPr marL="113664">
              <a:lnSpc>
                <a:spcPct val="100000"/>
              </a:lnSpc>
              <a:spcBef>
                <a:spcPts val="1165"/>
              </a:spcBef>
            </a:pPr>
            <a:r>
              <a:rPr dirty="0" sz="1100">
                <a:latin typeface="Calibri"/>
                <a:cs typeface="Calibri"/>
              </a:rPr>
              <a:t>Step</a:t>
            </a:r>
            <a:r>
              <a:rPr dirty="0" sz="1100" spc="-4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1</a:t>
            </a:r>
            <a:endParaRPr sz="1100">
              <a:latin typeface="Calibri"/>
              <a:cs typeface="Calibri"/>
            </a:endParaRPr>
          </a:p>
          <a:p>
            <a:pPr marL="113664" marR="195580">
              <a:lnSpc>
                <a:spcPct val="109100"/>
              </a:lnSpc>
              <a:spcBef>
                <a:spcPts val="15"/>
              </a:spcBef>
            </a:pPr>
            <a:r>
              <a:rPr dirty="0" sz="1100">
                <a:latin typeface="Calibri"/>
                <a:cs typeface="Calibri"/>
              </a:rPr>
              <a:t>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identify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surface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generated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by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 equation </a:t>
            </a:r>
            <a:r>
              <a:rPr dirty="0" sz="1100">
                <a:latin typeface="Calibri"/>
                <a:cs typeface="Calibri"/>
              </a:rPr>
              <a:t>it’s</a:t>
            </a:r>
            <a:r>
              <a:rPr dirty="0" sz="1100" spc="-5">
                <a:latin typeface="Calibri"/>
                <a:cs typeface="Calibri"/>
              </a:rPr>
              <a:t> probably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best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first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convert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-5">
                <a:latin typeface="Calibri"/>
                <a:cs typeface="Calibri"/>
              </a:rPr>
              <a:t>equation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into 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Cartesian coordinates.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 this</a:t>
            </a:r>
            <a:r>
              <a:rPr dirty="0" sz="1100">
                <a:latin typeface="Calibri"/>
                <a:cs typeface="Calibri"/>
              </a:rPr>
              <a:t> case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that’s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pretty simple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thing</a:t>
            </a:r>
            <a:r>
              <a:rPr dirty="0" sz="1100">
                <a:latin typeface="Calibri"/>
                <a:cs typeface="Calibri"/>
              </a:rPr>
              <a:t> to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do.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55"/>
              </a:spcBef>
            </a:pPr>
            <a:endParaRPr sz="1250">
              <a:latin typeface="Calibri"/>
              <a:cs typeface="Calibri"/>
            </a:endParaRPr>
          </a:p>
          <a:p>
            <a:pPr marL="113664">
              <a:lnSpc>
                <a:spcPct val="100000"/>
              </a:lnSpc>
            </a:pPr>
            <a:r>
              <a:rPr dirty="0" sz="1100" spc="-5">
                <a:latin typeface="Calibri"/>
                <a:cs typeface="Calibri"/>
              </a:rPr>
              <a:t>Here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equation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Cartesian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coordinates.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400">
              <a:latin typeface="Calibri"/>
              <a:cs typeface="Calibri"/>
            </a:endParaRPr>
          </a:p>
          <a:p>
            <a:pPr algn="ctr" marR="329565">
              <a:lnSpc>
                <a:spcPct val="100000"/>
              </a:lnSpc>
            </a:pPr>
            <a:r>
              <a:rPr dirty="0" sz="1250" spc="30" i="1">
                <a:latin typeface="Times New Roman"/>
                <a:cs typeface="Times New Roman"/>
              </a:rPr>
              <a:t>x</a:t>
            </a:r>
            <a:r>
              <a:rPr dirty="0" baseline="43650" sz="1050" spc="-7">
                <a:latin typeface="Times New Roman"/>
                <a:cs typeface="Times New Roman"/>
              </a:rPr>
              <a:t>2</a:t>
            </a:r>
            <a:r>
              <a:rPr dirty="0" baseline="43650" sz="1050">
                <a:latin typeface="Times New Roman"/>
                <a:cs typeface="Times New Roman"/>
              </a:rPr>
              <a:t> </a:t>
            </a:r>
            <a:r>
              <a:rPr dirty="0" baseline="43650" sz="1050" spc="-44">
                <a:latin typeface="Times New Roman"/>
                <a:cs typeface="Times New Roman"/>
              </a:rPr>
              <a:t> </a:t>
            </a:r>
            <a:r>
              <a:rPr dirty="0" sz="1250" spc="-30">
                <a:latin typeface="Symbol"/>
                <a:cs typeface="Symbol"/>
              </a:rPr>
              <a:t></a:t>
            </a:r>
            <a:r>
              <a:rPr dirty="0" sz="1250" spc="20">
                <a:latin typeface="Times New Roman"/>
                <a:cs typeface="Times New Roman"/>
              </a:rPr>
              <a:t> </a:t>
            </a:r>
            <a:r>
              <a:rPr dirty="0" sz="1250" spc="50" i="1">
                <a:latin typeface="Times New Roman"/>
                <a:cs typeface="Times New Roman"/>
              </a:rPr>
              <a:t>y</a:t>
            </a:r>
            <a:r>
              <a:rPr dirty="0" baseline="43650" sz="1050" spc="-7">
                <a:latin typeface="Times New Roman"/>
                <a:cs typeface="Times New Roman"/>
              </a:rPr>
              <a:t>2</a:t>
            </a:r>
            <a:r>
              <a:rPr dirty="0" baseline="43650" sz="1050">
                <a:latin typeface="Times New Roman"/>
                <a:cs typeface="Times New Roman"/>
              </a:rPr>
              <a:t> </a:t>
            </a:r>
            <a:r>
              <a:rPr dirty="0" baseline="43650" sz="1050" spc="-44">
                <a:latin typeface="Times New Roman"/>
                <a:cs typeface="Times New Roman"/>
              </a:rPr>
              <a:t> </a:t>
            </a:r>
            <a:r>
              <a:rPr dirty="0" sz="1250" spc="-30">
                <a:latin typeface="Symbol"/>
                <a:cs typeface="Symbol"/>
              </a:rPr>
              <a:t></a:t>
            </a:r>
            <a:r>
              <a:rPr dirty="0" sz="1250" spc="-110">
                <a:latin typeface="Times New Roman"/>
                <a:cs typeface="Times New Roman"/>
              </a:rPr>
              <a:t> </a:t>
            </a:r>
            <a:r>
              <a:rPr dirty="0" sz="1250" spc="50">
                <a:latin typeface="Times New Roman"/>
                <a:cs typeface="Times New Roman"/>
              </a:rPr>
              <a:t>4</a:t>
            </a:r>
            <a:r>
              <a:rPr dirty="0" sz="1250" spc="-25" i="1">
                <a:latin typeface="Times New Roman"/>
                <a:cs typeface="Times New Roman"/>
              </a:rPr>
              <a:t>x</a:t>
            </a:r>
            <a:r>
              <a:rPr dirty="0" sz="1250" spc="-20" i="1">
                <a:latin typeface="Times New Roman"/>
                <a:cs typeface="Times New Roman"/>
              </a:rPr>
              <a:t> </a:t>
            </a:r>
            <a:r>
              <a:rPr dirty="0" sz="1250" spc="-30">
                <a:latin typeface="Symbol"/>
                <a:cs typeface="Symbol"/>
              </a:rPr>
              <a:t></a:t>
            </a:r>
            <a:r>
              <a:rPr dirty="0" sz="1250" spc="-165">
                <a:latin typeface="Times New Roman"/>
                <a:cs typeface="Times New Roman"/>
              </a:rPr>
              <a:t> </a:t>
            </a:r>
            <a:r>
              <a:rPr dirty="0" sz="1250" spc="-25">
                <a:latin typeface="Times New Roman"/>
                <a:cs typeface="Times New Roman"/>
              </a:rPr>
              <a:t>14</a:t>
            </a:r>
            <a:endParaRPr sz="125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5"/>
              </a:spcBef>
            </a:pPr>
            <a:endParaRPr sz="1450">
              <a:latin typeface="Times New Roman"/>
              <a:cs typeface="Times New Roman"/>
            </a:endParaRPr>
          </a:p>
          <a:p>
            <a:pPr marL="114300">
              <a:lnSpc>
                <a:spcPct val="100000"/>
              </a:lnSpc>
            </a:pPr>
            <a:r>
              <a:rPr dirty="0" sz="1100">
                <a:latin typeface="Calibri"/>
                <a:cs typeface="Calibri"/>
              </a:rPr>
              <a:t>Step</a:t>
            </a:r>
            <a:r>
              <a:rPr dirty="0" sz="1100" spc="-4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2</a:t>
            </a:r>
            <a:endParaRPr sz="1100">
              <a:latin typeface="Calibri"/>
              <a:cs typeface="Calibri"/>
            </a:endParaRPr>
          </a:p>
          <a:p>
            <a:pPr marL="113664" marR="151130">
              <a:lnSpc>
                <a:spcPct val="101699"/>
              </a:lnSpc>
              <a:spcBef>
                <a:spcPts val="90"/>
              </a:spcBef>
            </a:pPr>
            <a:r>
              <a:rPr dirty="0" sz="1200">
                <a:latin typeface="Calibri"/>
                <a:cs typeface="Calibri"/>
              </a:rPr>
              <a:t>To</a:t>
            </a:r>
            <a:r>
              <a:rPr dirty="0" sz="1200" spc="5">
                <a:latin typeface="Calibri"/>
                <a:cs typeface="Calibri"/>
              </a:rPr>
              <a:t> </a:t>
            </a:r>
            <a:r>
              <a:rPr dirty="0" sz="1200" spc="-5">
                <a:latin typeface="Calibri"/>
                <a:cs typeface="Calibri"/>
              </a:rPr>
              <a:t>identify</a:t>
            </a:r>
            <a:r>
              <a:rPr dirty="0" sz="1200" spc="-10">
                <a:latin typeface="Calibri"/>
                <a:cs typeface="Calibri"/>
              </a:rPr>
              <a:t> </a:t>
            </a:r>
            <a:r>
              <a:rPr dirty="0" sz="1200">
                <a:latin typeface="Calibri"/>
                <a:cs typeface="Calibri"/>
              </a:rPr>
              <a:t>this</a:t>
            </a:r>
            <a:r>
              <a:rPr dirty="0" sz="1200" spc="-5">
                <a:latin typeface="Calibri"/>
                <a:cs typeface="Calibri"/>
              </a:rPr>
              <a:t> equation</a:t>
            </a:r>
            <a:r>
              <a:rPr dirty="0" sz="1200">
                <a:latin typeface="Calibri"/>
                <a:cs typeface="Calibri"/>
              </a:rPr>
              <a:t> (and</a:t>
            </a:r>
            <a:r>
              <a:rPr dirty="0" sz="1200" spc="10">
                <a:latin typeface="Calibri"/>
                <a:cs typeface="Calibri"/>
              </a:rPr>
              <a:t> </a:t>
            </a:r>
            <a:r>
              <a:rPr dirty="0" sz="1200" spc="-5">
                <a:latin typeface="Calibri"/>
                <a:cs typeface="Calibri"/>
              </a:rPr>
              <a:t>you</a:t>
            </a:r>
            <a:r>
              <a:rPr dirty="0" sz="1200" spc="10">
                <a:latin typeface="Calibri"/>
                <a:cs typeface="Calibri"/>
              </a:rPr>
              <a:t> </a:t>
            </a:r>
            <a:r>
              <a:rPr dirty="0" sz="1200" spc="-5">
                <a:latin typeface="Calibri"/>
                <a:cs typeface="Calibri"/>
              </a:rPr>
              <a:t>do</a:t>
            </a:r>
            <a:r>
              <a:rPr dirty="0" sz="1200" spc="10">
                <a:latin typeface="Calibri"/>
                <a:cs typeface="Calibri"/>
              </a:rPr>
              <a:t> </a:t>
            </a:r>
            <a:r>
              <a:rPr dirty="0" sz="1200" spc="-5">
                <a:latin typeface="Calibri"/>
                <a:cs typeface="Calibri"/>
              </a:rPr>
              <a:t>know</a:t>
            </a:r>
            <a:r>
              <a:rPr dirty="0" sz="1200">
                <a:latin typeface="Calibri"/>
                <a:cs typeface="Calibri"/>
              </a:rPr>
              <a:t> </a:t>
            </a:r>
            <a:r>
              <a:rPr dirty="0" sz="1200" spc="-5">
                <a:latin typeface="Calibri"/>
                <a:cs typeface="Calibri"/>
              </a:rPr>
              <a:t>what</a:t>
            </a:r>
            <a:r>
              <a:rPr dirty="0" sz="1200" spc="15">
                <a:latin typeface="Calibri"/>
                <a:cs typeface="Calibri"/>
              </a:rPr>
              <a:t> </a:t>
            </a:r>
            <a:r>
              <a:rPr dirty="0" sz="1200" spc="-10">
                <a:latin typeface="Calibri"/>
                <a:cs typeface="Calibri"/>
              </a:rPr>
              <a:t>it</a:t>
            </a:r>
            <a:r>
              <a:rPr dirty="0" sz="1200" spc="15">
                <a:latin typeface="Calibri"/>
                <a:cs typeface="Calibri"/>
              </a:rPr>
              <a:t> </a:t>
            </a:r>
            <a:r>
              <a:rPr dirty="0" sz="1200">
                <a:latin typeface="Calibri"/>
                <a:cs typeface="Calibri"/>
              </a:rPr>
              <a:t>is!)</a:t>
            </a:r>
            <a:r>
              <a:rPr dirty="0" sz="1200" spc="5">
                <a:latin typeface="Calibri"/>
                <a:cs typeface="Calibri"/>
              </a:rPr>
              <a:t> </a:t>
            </a:r>
            <a:r>
              <a:rPr dirty="0" sz="1200" spc="-5">
                <a:latin typeface="Calibri"/>
                <a:cs typeface="Calibri"/>
              </a:rPr>
              <a:t>let’s</a:t>
            </a:r>
            <a:r>
              <a:rPr dirty="0" sz="1200" spc="5">
                <a:latin typeface="Calibri"/>
                <a:cs typeface="Calibri"/>
              </a:rPr>
              <a:t> </a:t>
            </a:r>
            <a:r>
              <a:rPr dirty="0" sz="1200" spc="-5">
                <a:latin typeface="Calibri"/>
                <a:cs typeface="Calibri"/>
              </a:rPr>
              <a:t>complete the</a:t>
            </a:r>
            <a:r>
              <a:rPr dirty="0" sz="1200" spc="10">
                <a:latin typeface="Calibri"/>
                <a:cs typeface="Calibri"/>
              </a:rPr>
              <a:t> </a:t>
            </a:r>
            <a:r>
              <a:rPr dirty="0" sz="1200" spc="-5">
                <a:latin typeface="Calibri"/>
                <a:cs typeface="Calibri"/>
              </a:rPr>
              <a:t>square</a:t>
            </a:r>
            <a:r>
              <a:rPr dirty="0" sz="1200">
                <a:latin typeface="Calibri"/>
                <a:cs typeface="Calibri"/>
              </a:rPr>
              <a:t> on </a:t>
            </a:r>
            <a:r>
              <a:rPr dirty="0" sz="1200" spc="-5">
                <a:latin typeface="Calibri"/>
                <a:cs typeface="Calibri"/>
              </a:rPr>
              <a:t>the</a:t>
            </a:r>
            <a:r>
              <a:rPr dirty="0" sz="1200" spc="10">
                <a:latin typeface="Calibri"/>
                <a:cs typeface="Calibri"/>
              </a:rPr>
              <a:t> </a:t>
            </a:r>
            <a:r>
              <a:rPr dirty="0" sz="1200" i="1">
                <a:latin typeface="Calibri"/>
                <a:cs typeface="Calibri"/>
              </a:rPr>
              <a:t>x</a:t>
            </a:r>
            <a:r>
              <a:rPr dirty="0" sz="1200" spc="-5" i="1">
                <a:latin typeface="Calibri"/>
                <a:cs typeface="Calibri"/>
              </a:rPr>
              <a:t> </a:t>
            </a:r>
            <a:r>
              <a:rPr dirty="0" sz="1200" spc="-5">
                <a:latin typeface="Calibri"/>
                <a:cs typeface="Calibri"/>
              </a:rPr>
              <a:t>part </a:t>
            </a:r>
            <a:r>
              <a:rPr dirty="0" sz="1200" spc="-254">
                <a:latin typeface="Calibri"/>
                <a:cs typeface="Calibri"/>
              </a:rPr>
              <a:t> </a:t>
            </a:r>
            <a:r>
              <a:rPr dirty="0" sz="1200">
                <a:latin typeface="Calibri"/>
                <a:cs typeface="Calibri"/>
              </a:rPr>
              <a:t>of</a:t>
            </a:r>
            <a:r>
              <a:rPr dirty="0" sz="1200" spc="-10">
                <a:latin typeface="Calibri"/>
                <a:cs typeface="Calibri"/>
              </a:rPr>
              <a:t> </a:t>
            </a:r>
            <a:r>
              <a:rPr dirty="0" sz="1200">
                <a:latin typeface="Calibri"/>
                <a:cs typeface="Calibri"/>
              </a:rPr>
              <a:t>the</a:t>
            </a:r>
            <a:r>
              <a:rPr dirty="0" sz="1200" spc="-5">
                <a:latin typeface="Calibri"/>
                <a:cs typeface="Calibri"/>
              </a:rPr>
              <a:t> equation.</a:t>
            </a:r>
            <a:endParaRPr sz="12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40"/>
              </a:spcBef>
            </a:pPr>
            <a:endParaRPr sz="1350">
              <a:latin typeface="Calibri"/>
              <a:cs typeface="Calibri"/>
            </a:endParaRPr>
          </a:p>
          <a:p>
            <a:pPr algn="ctr" marR="335915">
              <a:lnSpc>
                <a:spcPct val="100000"/>
              </a:lnSpc>
            </a:pPr>
            <a:r>
              <a:rPr dirty="0" sz="1200" spc="55" i="1">
                <a:latin typeface="Times New Roman"/>
                <a:cs typeface="Times New Roman"/>
              </a:rPr>
              <a:t>x</a:t>
            </a:r>
            <a:r>
              <a:rPr dirty="0" baseline="43650" sz="1050" spc="-7">
                <a:latin typeface="Times New Roman"/>
                <a:cs typeface="Times New Roman"/>
              </a:rPr>
              <a:t>2</a:t>
            </a:r>
            <a:r>
              <a:rPr dirty="0" baseline="43650" sz="1050">
                <a:latin typeface="Times New Roman"/>
                <a:cs typeface="Times New Roman"/>
              </a:rPr>
              <a:t> </a:t>
            </a:r>
            <a:r>
              <a:rPr dirty="0" baseline="43650" sz="1050" spc="-44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</a:t>
            </a:r>
            <a:r>
              <a:rPr dirty="0" sz="1200" spc="-100">
                <a:latin typeface="Times New Roman"/>
                <a:cs typeface="Times New Roman"/>
              </a:rPr>
              <a:t> </a:t>
            </a:r>
            <a:r>
              <a:rPr dirty="0" sz="1200" spc="75">
                <a:latin typeface="Times New Roman"/>
                <a:cs typeface="Times New Roman"/>
              </a:rPr>
              <a:t>4</a:t>
            </a:r>
            <a:r>
              <a:rPr dirty="0" sz="1200" i="1">
                <a:latin typeface="Times New Roman"/>
                <a:cs typeface="Times New Roman"/>
              </a:rPr>
              <a:t>x</a:t>
            </a:r>
            <a:r>
              <a:rPr dirty="0" sz="1200" spc="-85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</a:t>
            </a:r>
            <a:r>
              <a:rPr dirty="0" sz="1200" spc="35">
                <a:latin typeface="Times New Roman"/>
                <a:cs typeface="Times New Roman"/>
              </a:rPr>
              <a:t> </a:t>
            </a:r>
            <a:r>
              <a:rPr dirty="0" sz="1200" spc="75" i="1">
                <a:latin typeface="Times New Roman"/>
                <a:cs typeface="Times New Roman"/>
              </a:rPr>
              <a:t>y</a:t>
            </a:r>
            <a:r>
              <a:rPr dirty="0" baseline="43650" sz="1050" spc="-7">
                <a:latin typeface="Times New Roman"/>
                <a:cs typeface="Times New Roman"/>
              </a:rPr>
              <a:t>2</a:t>
            </a:r>
            <a:r>
              <a:rPr dirty="0" baseline="43650" sz="1050">
                <a:latin typeface="Times New Roman"/>
                <a:cs typeface="Times New Roman"/>
              </a:rPr>
              <a:t> </a:t>
            </a:r>
            <a:r>
              <a:rPr dirty="0" baseline="43650" sz="1050" spc="67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-15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14</a:t>
            </a:r>
            <a:endParaRPr sz="1200">
              <a:latin typeface="Times New Roman"/>
              <a:cs typeface="Times New Roman"/>
            </a:endParaRPr>
          </a:p>
          <a:p>
            <a:pPr algn="ctr" marR="335915">
              <a:lnSpc>
                <a:spcPct val="100000"/>
              </a:lnSpc>
              <a:spcBef>
                <a:spcPts val="500"/>
              </a:spcBef>
            </a:pPr>
            <a:r>
              <a:rPr dirty="0" sz="1200" spc="55" i="1">
                <a:latin typeface="Times New Roman"/>
                <a:cs typeface="Times New Roman"/>
              </a:rPr>
              <a:t>x</a:t>
            </a:r>
            <a:r>
              <a:rPr dirty="0" baseline="43650" sz="1050" spc="-7">
                <a:latin typeface="Times New Roman"/>
                <a:cs typeface="Times New Roman"/>
              </a:rPr>
              <a:t>2</a:t>
            </a:r>
            <a:r>
              <a:rPr dirty="0" baseline="43650" sz="1050">
                <a:latin typeface="Times New Roman"/>
                <a:cs typeface="Times New Roman"/>
              </a:rPr>
              <a:t> </a:t>
            </a:r>
            <a:r>
              <a:rPr dirty="0" baseline="43650" sz="1050" spc="-44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</a:t>
            </a:r>
            <a:r>
              <a:rPr dirty="0" sz="1200" spc="-100">
                <a:latin typeface="Times New Roman"/>
                <a:cs typeface="Times New Roman"/>
              </a:rPr>
              <a:t> </a:t>
            </a:r>
            <a:r>
              <a:rPr dirty="0" sz="1200" spc="75">
                <a:latin typeface="Times New Roman"/>
                <a:cs typeface="Times New Roman"/>
              </a:rPr>
              <a:t>4</a:t>
            </a:r>
            <a:r>
              <a:rPr dirty="0" sz="1200" i="1">
                <a:latin typeface="Times New Roman"/>
                <a:cs typeface="Times New Roman"/>
              </a:rPr>
              <a:t>x</a:t>
            </a:r>
            <a:r>
              <a:rPr dirty="0" sz="1200" spc="-85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</a:t>
            </a:r>
            <a:r>
              <a:rPr dirty="0" sz="1200" spc="-8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4</a:t>
            </a:r>
            <a:r>
              <a:rPr dirty="0" sz="1200" spc="-114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</a:t>
            </a:r>
            <a:r>
              <a:rPr dirty="0" sz="1200" spc="35">
                <a:latin typeface="Times New Roman"/>
                <a:cs typeface="Times New Roman"/>
              </a:rPr>
              <a:t> </a:t>
            </a:r>
            <a:r>
              <a:rPr dirty="0" sz="1200" spc="75" i="1">
                <a:latin typeface="Times New Roman"/>
                <a:cs typeface="Times New Roman"/>
              </a:rPr>
              <a:t>y</a:t>
            </a:r>
            <a:r>
              <a:rPr dirty="0" baseline="43650" sz="1050" spc="-7">
                <a:latin typeface="Times New Roman"/>
                <a:cs typeface="Times New Roman"/>
              </a:rPr>
              <a:t>2</a:t>
            </a:r>
            <a:r>
              <a:rPr dirty="0" baseline="43650" sz="1050">
                <a:latin typeface="Times New Roman"/>
                <a:cs typeface="Times New Roman"/>
              </a:rPr>
              <a:t> </a:t>
            </a:r>
            <a:r>
              <a:rPr dirty="0" baseline="43650" sz="1050" spc="67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-15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14</a:t>
            </a:r>
            <a:r>
              <a:rPr dirty="0" sz="1200" spc="-114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</a:t>
            </a:r>
            <a:r>
              <a:rPr dirty="0" sz="1200" spc="-8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4</a:t>
            </a:r>
            <a:endParaRPr sz="1200">
              <a:latin typeface="Times New Roman"/>
              <a:cs typeface="Times New Roman"/>
            </a:endParaRPr>
          </a:p>
          <a:p>
            <a:pPr algn="ctr" marR="383540">
              <a:lnSpc>
                <a:spcPct val="100000"/>
              </a:lnSpc>
              <a:spcBef>
                <a:spcPts val="415"/>
              </a:spcBef>
            </a:pPr>
            <a:r>
              <a:rPr dirty="0" sz="1550" spc="-125">
                <a:latin typeface="Symbol"/>
                <a:cs typeface="Symbol"/>
              </a:rPr>
              <a:t></a:t>
            </a:r>
            <a:r>
              <a:rPr dirty="0" sz="1550" spc="-229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x</a:t>
            </a:r>
            <a:r>
              <a:rPr dirty="0" baseline="4629" sz="1800" spc="-127" i="1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</a:t>
            </a:r>
            <a:r>
              <a:rPr dirty="0" baseline="4629" sz="1800" spc="-150">
                <a:latin typeface="Times New Roman"/>
                <a:cs typeface="Times New Roman"/>
              </a:rPr>
              <a:t> </a:t>
            </a:r>
            <a:r>
              <a:rPr dirty="0" baseline="4629" sz="1800" spc="89">
                <a:latin typeface="Times New Roman"/>
                <a:cs typeface="Times New Roman"/>
              </a:rPr>
              <a:t>2</a:t>
            </a:r>
            <a:r>
              <a:rPr dirty="0" sz="1550" spc="-95">
                <a:latin typeface="Symbol"/>
                <a:cs typeface="Symbol"/>
              </a:rPr>
              <a:t></a:t>
            </a:r>
            <a:r>
              <a:rPr dirty="0" baseline="63492" sz="1050" spc="-7">
                <a:latin typeface="Times New Roman"/>
                <a:cs typeface="Times New Roman"/>
              </a:rPr>
              <a:t>2</a:t>
            </a:r>
            <a:r>
              <a:rPr dirty="0" baseline="63492" sz="1050">
                <a:latin typeface="Times New Roman"/>
                <a:cs typeface="Times New Roman"/>
              </a:rPr>
              <a:t> </a:t>
            </a:r>
            <a:r>
              <a:rPr dirty="0" baseline="63492" sz="1050" spc="-44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</a:t>
            </a:r>
            <a:r>
              <a:rPr dirty="0" baseline="4629" sz="1800" spc="52">
                <a:latin typeface="Times New Roman"/>
                <a:cs typeface="Times New Roman"/>
              </a:rPr>
              <a:t> </a:t>
            </a:r>
            <a:r>
              <a:rPr dirty="0" baseline="4629" sz="1800" spc="112" i="1">
                <a:latin typeface="Times New Roman"/>
                <a:cs typeface="Times New Roman"/>
              </a:rPr>
              <a:t>y</a:t>
            </a:r>
            <a:r>
              <a:rPr dirty="0" baseline="47619" sz="1050" spc="-7">
                <a:latin typeface="Times New Roman"/>
                <a:cs typeface="Times New Roman"/>
              </a:rPr>
              <a:t>2</a:t>
            </a:r>
            <a:r>
              <a:rPr dirty="0" baseline="47619" sz="1050">
                <a:latin typeface="Times New Roman"/>
                <a:cs typeface="Times New Roman"/>
              </a:rPr>
              <a:t> </a:t>
            </a:r>
            <a:r>
              <a:rPr dirty="0" baseline="47619" sz="1050" spc="67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</a:t>
            </a:r>
            <a:r>
              <a:rPr dirty="0" baseline="4629" sz="1800" spc="-232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Times New Roman"/>
                <a:cs typeface="Times New Roman"/>
              </a:rPr>
              <a:t>18</a:t>
            </a:r>
            <a:endParaRPr baseline="4629" sz="1800">
              <a:latin typeface="Times New Roman"/>
              <a:cs typeface="Times New Roman"/>
            </a:endParaRPr>
          </a:p>
          <a:p>
            <a:pPr marL="114300" marR="17780">
              <a:lnSpc>
                <a:spcPct val="120200"/>
              </a:lnSpc>
              <a:spcBef>
                <a:spcPts val="1390"/>
              </a:spcBef>
              <a:tabLst>
                <a:tab pos="5001895" algn="l"/>
              </a:tabLst>
            </a:pPr>
            <a:r>
              <a:rPr dirty="0" sz="1200">
                <a:latin typeface="Calibri"/>
                <a:cs typeface="Calibri"/>
              </a:rPr>
              <a:t>So,</a:t>
            </a:r>
            <a:r>
              <a:rPr dirty="0" sz="1200" spc="10">
                <a:latin typeface="Calibri"/>
                <a:cs typeface="Calibri"/>
              </a:rPr>
              <a:t> </a:t>
            </a:r>
            <a:r>
              <a:rPr dirty="0" sz="1200">
                <a:latin typeface="Calibri"/>
                <a:cs typeface="Calibri"/>
              </a:rPr>
              <a:t>we </a:t>
            </a:r>
            <a:r>
              <a:rPr dirty="0" sz="1200" spc="-5">
                <a:latin typeface="Calibri"/>
                <a:cs typeface="Calibri"/>
              </a:rPr>
              <a:t>can</a:t>
            </a:r>
            <a:r>
              <a:rPr dirty="0" sz="1200">
                <a:latin typeface="Calibri"/>
                <a:cs typeface="Calibri"/>
              </a:rPr>
              <a:t> </a:t>
            </a:r>
            <a:r>
              <a:rPr dirty="0" sz="1200" spc="-5">
                <a:latin typeface="Calibri"/>
                <a:cs typeface="Calibri"/>
              </a:rPr>
              <a:t>see</a:t>
            </a:r>
            <a:r>
              <a:rPr dirty="0" sz="1200">
                <a:latin typeface="Calibri"/>
                <a:cs typeface="Calibri"/>
              </a:rPr>
              <a:t> </a:t>
            </a:r>
            <a:r>
              <a:rPr dirty="0" sz="1200" spc="-5">
                <a:latin typeface="Calibri"/>
                <a:cs typeface="Calibri"/>
              </a:rPr>
              <a:t>that</a:t>
            </a:r>
            <a:r>
              <a:rPr dirty="0" sz="1200" spc="5">
                <a:latin typeface="Calibri"/>
                <a:cs typeface="Calibri"/>
              </a:rPr>
              <a:t> </a:t>
            </a:r>
            <a:r>
              <a:rPr dirty="0" sz="1200">
                <a:latin typeface="Calibri"/>
                <a:cs typeface="Calibri"/>
              </a:rPr>
              <a:t>this</a:t>
            </a:r>
            <a:r>
              <a:rPr dirty="0" sz="1200" spc="-5">
                <a:latin typeface="Calibri"/>
                <a:cs typeface="Calibri"/>
              </a:rPr>
              <a:t> </a:t>
            </a:r>
            <a:r>
              <a:rPr dirty="0" sz="1200" spc="-10">
                <a:latin typeface="Calibri"/>
                <a:cs typeface="Calibri"/>
              </a:rPr>
              <a:t>is</a:t>
            </a:r>
            <a:r>
              <a:rPr dirty="0" sz="1200" spc="5">
                <a:latin typeface="Calibri"/>
                <a:cs typeface="Calibri"/>
              </a:rPr>
              <a:t> </a:t>
            </a:r>
            <a:r>
              <a:rPr dirty="0" sz="1200">
                <a:latin typeface="Calibri"/>
                <a:cs typeface="Calibri"/>
              </a:rPr>
              <a:t>a</a:t>
            </a:r>
            <a:r>
              <a:rPr dirty="0" sz="1200" spc="10">
                <a:latin typeface="Calibri"/>
                <a:cs typeface="Calibri"/>
              </a:rPr>
              <a:t> </a:t>
            </a:r>
            <a:r>
              <a:rPr dirty="0" sz="1200" spc="-5">
                <a:latin typeface="Calibri"/>
                <a:cs typeface="Calibri"/>
              </a:rPr>
              <a:t>cylinder</a:t>
            </a:r>
            <a:r>
              <a:rPr dirty="0" sz="1200" spc="10">
                <a:latin typeface="Calibri"/>
                <a:cs typeface="Calibri"/>
              </a:rPr>
              <a:t> </a:t>
            </a:r>
            <a:r>
              <a:rPr dirty="0" sz="1200" spc="-5">
                <a:latin typeface="Calibri"/>
                <a:cs typeface="Calibri"/>
              </a:rPr>
              <a:t>whose</a:t>
            </a:r>
            <a:r>
              <a:rPr dirty="0" sz="1200" spc="5">
                <a:latin typeface="Calibri"/>
                <a:cs typeface="Calibri"/>
              </a:rPr>
              <a:t> </a:t>
            </a:r>
            <a:r>
              <a:rPr dirty="0" sz="1200" spc="-5">
                <a:latin typeface="Calibri"/>
                <a:cs typeface="Calibri"/>
              </a:rPr>
              <a:t>central</a:t>
            </a:r>
            <a:r>
              <a:rPr dirty="0" sz="1200" spc="10">
                <a:latin typeface="Calibri"/>
                <a:cs typeface="Calibri"/>
              </a:rPr>
              <a:t> </a:t>
            </a:r>
            <a:r>
              <a:rPr dirty="0" sz="1200" spc="-5">
                <a:latin typeface="Calibri"/>
                <a:cs typeface="Calibri"/>
              </a:rPr>
              <a:t>axis</a:t>
            </a:r>
            <a:r>
              <a:rPr dirty="0" sz="1200" spc="5">
                <a:latin typeface="Calibri"/>
                <a:cs typeface="Calibri"/>
              </a:rPr>
              <a:t> </a:t>
            </a:r>
            <a:r>
              <a:rPr dirty="0" sz="1200">
                <a:latin typeface="Calibri"/>
                <a:cs typeface="Calibri"/>
              </a:rPr>
              <a:t>is</a:t>
            </a:r>
            <a:r>
              <a:rPr dirty="0" sz="1200" spc="5">
                <a:latin typeface="Calibri"/>
                <a:cs typeface="Calibri"/>
              </a:rPr>
              <a:t> </a:t>
            </a:r>
            <a:r>
              <a:rPr dirty="0" sz="1200">
                <a:latin typeface="Calibri"/>
                <a:cs typeface="Calibri"/>
              </a:rPr>
              <a:t>a</a:t>
            </a:r>
            <a:r>
              <a:rPr dirty="0" sz="1200" spc="15">
                <a:latin typeface="Calibri"/>
                <a:cs typeface="Calibri"/>
              </a:rPr>
              <a:t> </a:t>
            </a:r>
            <a:r>
              <a:rPr dirty="0" sz="1200" spc="-5">
                <a:latin typeface="Calibri"/>
                <a:cs typeface="Calibri"/>
              </a:rPr>
              <a:t>vertical </a:t>
            </a:r>
            <a:r>
              <a:rPr dirty="0" sz="1200">
                <a:latin typeface="Calibri"/>
                <a:cs typeface="Calibri"/>
              </a:rPr>
              <a:t>line </a:t>
            </a:r>
            <a:r>
              <a:rPr dirty="0" sz="1200" spc="-5">
                <a:latin typeface="Calibri"/>
                <a:cs typeface="Calibri"/>
              </a:rPr>
              <a:t>parallel </a:t>
            </a:r>
            <a:r>
              <a:rPr dirty="0" sz="1200">
                <a:latin typeface="Calibri"/>
                <a:cs typeface="Calibri"/>
              </a:rPr>
              <a:t>to the</a:t>
            </a:r>
            <a:r>
              <a:rPr dirty="0" sz="1200" spc="5">
                <a:latin typeface="Calibri"/>
                <a:cs typeface="Calibri"/>
              </a:rPr>
              <a:t> </a:t>
            </a:r>
            <a:r>
              <a:rPr dirty="0" sz="1200" spc="-5" i="1">
                <a:latin typeface="Calibri"/>
                <a:cs typeface="Calibri"/>
              </a:rPr>
              <a:t>z</a:t>
            </a:r>
            <a:r>
              <a:rPr dirty="0" sz="1200" spc="-5">
                <a:latin typeface="Calibri"/>
                <a:cs typeface="Calibri"/>
              </a:rPr>
              <a:t>-axis</a:t>
            </a:r>
            <a:r>
              <a:rPr dirty="0" sz="1200" spc="5">
                <a:latin typeface="Calibri"/>
                <a:cs typeface="Calibri"/>
              </a:rPr>
              <a:t> </a:t>
            </a:r>
            <a:r>
              <a:rPr dirty="0" sz="1200" spc="-10">
                <a:latin typeface="Calibri"/>
                <a:cs typeface="Calibri"/>
              </a:rPr>
              <a:t>and </a:t>
            </a:r>
            <a:r>
              <a:rPr dirty="0" sz="1200" spc="-254">
                <a:latin typeface="Calibri"/>
                <a:cs typeface="Calibri"/>
              </a:rPr>
              <a:t> </a:t>
            </a:r>
            <a:r>
              <a:rPr dirty="0" sz="1200" spc="-5">
                <a:latin typeface="Calibri"/>
                <a:cs typeface="Calibri"/>
              </a:rPr>
              <a:t>goes</a:t>
            </a:r>
            <a:r>
              <a:rPr dirty="0" sz="1200" spc="5">
                <a:latin typeface="Calibri"/>
                <a:cs typeface="Calibri"/>
              </a:rPr>
              <a:t> </a:t>
            </a:r>
            <a:r>
              <a:rPr dirty="0" sz="1200" spc="-5">
                <a:latin typeface="Calibri"/>
                <a:cs typeface="Calibri"/>
              </a:rPr>
              <a:t>through</a:t>
            </a:r>
            <a:r>
              <a:rPr dirty="0" sz="1200" spc="5">
                <a:latin typeface="Calibri"/>
                <a:cs typeface="Calibri"/>
              </a:rPr>
              <a:t> </a:t>
            </a:r>
            <a:r>
              <a:rPr dirty="0" sz="1200">
                <a:latin typeface="Calibri"/>
                <a:cs typeface="Calibri"/>
              </a:rPr>
              <a:t>the</a:t>
            </a:r>
            <a:r>
              <a:rPr dirty="0" sz="1200" spc="5">
                <a:latin typeface="Calibri"/>
                <a:cs typeface="Calibri"/>
              </a:rPr>
              <a:t> </a:t>
            </a:r>
            <a:r>
              <a:rPr dirty="0" sz="1200" spc="-5">
                <a:latin typeface="Calibri"/>
                <a:cs typeface="Calibri"/>
              </a:rPr>
              <a:t>point</a:t>
            </a:r>
            <a:r>
              <a:rPr dirty="0" sz="1200" spc="15">
                <a:latin typeface="Calibri"/>
                <a:cs typeface="Calibri"/>
              </a:rPr>
              <a:t> </a:t>
            </a:r>
            <a:r>
              <a:rPr dirty="0" sz="1200" spc="-10">
                <a:latin typeface="Calibri"/>
                <a:cs typeface="Calibri"/>
              </a:rPr>
              <a:t>(2,</a:t>
            </a:r>
            <a:r>
              <a:rPr dirty="0" sz="1200" spc="15">
                <a:latin typeface="Calibri"/>
                <a:cs typeface="Calibri"/>
              </a:rPr>
              <a:t> </a:t>
            </a:r>
            <a:r>
              <a:rPr dirty="0" sz="1200">
                <a:latin typeface="Calibri"/>
                <a:cs typeface="Calibri"/>
              </a:rPr>
              <a:t>0</a:t>
            </a:r>
            <a:r>
              <a:rPr dirty="0" sz="1200" spc="15">
                <a:latin typeface="Calibri"/>
                <a:cs typeface="Calibri"/>
              </a:rPr>
              <a:t> </a:t>
            </a:r>
            <a:r>
              <a:rPr dirty="0" sz="1200">
                <a:latin typeface="Calibri"/>
                <a:cs typeface="Calibri"/>
              </a:rPr>
              <a:t>)</a:t>
            </a:r>
            <a:r>
              <a:rPr dirty="0" sz="1200" spc="-10">
                <a:latin typeface="Calibri"/>
                <a:cs typeface="Calibri"/>
              </a:rPr>
              <a:t> </a:t>
            </a:r>
            <a:r>
              <a:rPr dirty="0" sz="1200">
                <a:latin typeface="Calibri"/>
                <a:cs typeface="Calibri"/>
              </a:rPr>
              <a:t>in</a:t>
            </a:r>
            <a:r>
              <a:rPr dirty="0" sz="1200" spc="5">
                <a:latin typeface="Calibri"/>
                <a:cs typeface="Calibri"/>
              </a:rPr>
              <a:t> </a:t>
            </a:r>
            <a:r>
              <a:rPr dirty="0" sz="1200" spc="-5">
                <a:latin typeface="Calibri"/>
                <a:cs typeface="Calibri"/>
              </a:rPr>
              <a:t>the</a:t>
            </a:r>
            <a:r>
              <a:rPr dirty="0" sz="1200" spc="15">
                <a:latin typeface="Calibri"/>
                <a:cs typeface="Calibri"/>
              </a:rPr>
              <a:t> </a:t>
            </a:r>
            <a:r>
              <a:rPr dirty="0" sz="1200" spc="-5" i="1">
                <a:latin typeface="Calibri"/>
                <a:cs typeface="Calibri"/>
              </a:rPr>
              <a:t>xy</a:t>
            </a:r>
            <a:r>
              <a:rPr dirty="0" sz="1200" spc="-5">
                <a:latin typeface="Calibri"/>
                <a:cs typeface="Calibri"/>
              </a:rPr>
              <a:t>-plane</a:t>
            </a:r>
            <a:r>
              <a:rPr dirty="0" sz="1200" spc="15">
                <a:latin typeface="Calibri"/>
                <a:cs typeface="Calibri"/>
              </a:rPr>
              <a:t> </a:t>
            </a:r>
            <a:r>
              <a:rPr dirty="0" sz="1200" spc="-5">
                <a:latin typeface="Calibri"/>
                <a:cs typeface="Calibri"/>
              </a:rPr>
              <a:t>and</a:t>
            </a:r>
            <a:r>
              <a:rPr dirty="0" sz="1200">
                <a:latin typeface="Calibri"/>
                <a:cs typeface="Calibri"/>
              </a:rPr>
              <a:t> </a:t>
            </a:r>
            <a:r>
              <a:rPr dirty="0" sz="1200" spc="-5">
                <a:latin typeface="Calibri"/>
                <a:cs typeface="Calibri"/>
              </a:rPr>
              <a:t>the</a:t>
            </a:r>
            <a:r>
              <a:rPr dirty="0" sz="1200" spc="15">
                <a:latin typeface="Calibri"/>
                <a:cs typeface="Calibri"/>
              </a:rPr>
              <a:t> </a:t>
            </a:r>
            <a:r>
              <a:rPr dirty="0" sz="1200" spc="-5">
                <a:latin typeface="Calibri"/>
                <a:cs typeface="Calibri"/>
              </a:rPr>
              <a:t>radius</a:t>
            </a:r>
            <a:r>
              <a:rPr dirty="0" sz="1200">
                <a:latin typeface="Calibri"/>
                <a:cs typeface="Calibri"/>
              </a:rPr>
              <a:t> of </a:t>
            </a:r>
            <a:r>
              <a:rPr dirty="0" sz="1200" spc="-5">
                <a:latin typeface="Calibri"/>
                <a:cs typeface="Calibri"/>
              </a:rPr>
              <a:t>the</a:t>
            </a:r>
            <a:r>
              <a:rPr dirty="0" sz="1200" spc="15">
                <a:latin typeface="Calibri"/>
                <a:cs typeface="Calibri"/>
              </a:rPr>
              <a:t> </a:t>
            </a:r>
            <a:r>
              <a:rPr dirty="0" sz="1200" spc="-5">
                <a:latin typeface="Calibri"/>
                <a:cs typeface="Calibri"/>
              </a:rPr>
              <a:t>cylinder</a:t>
            </a:r>
            <a:r>
              <a:rPr dirty="0" sz="1200" spc="15">
                <a:latin typeface="Calibri"/>
                <a:cs typeface="Calibri"/>
              </a:rPr>
              <a:t> </a:t>
            </a:r>
            <a:r>
              <a:rPr dirty="0" sz="1200">
                <a:latin typeface="Calibri"/>
                <a:cs typeface="Calibri"/>
              </a:rPr>
              <a:t>is	</a:t>
            </a:r>
            <a:r>
              <a:rPr dirty="0" sz="1200" spc="5">
                <a:latin typeface="Times New Roman"/>
                <a:cs typeface="Times New Roman"/>
              </a:rPr>
              <a:t>18</a:t>
            </a:r>
            <a:r>
              <a:rPr dirty="0" sz="1200" spc="-70">
                <a:latin typeface="Times New Roman"/>
                <a:cs typeface="Times New Roman"/>
              </a:rPr>
              <a:t> </a:t>
            </a:r>
            <a:r>
              <a:rPr dirty="0" sz="1200">
                <a:latin typeface="Calibri"/>
                <a:cs typeface="Calibri"/>
              </a:rPr>
              <a:t>.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11" name="object 11"/>
          <p:cNvSpPr/>
          <p:nvPr/>
        </p:nvSpPr>
        <p:spPr>
          <a:xfrm>
            <a:off x="896111" y="8145780"/>
            <a:ext cx="5980430" cy="18415"/>
          </a:xfrm>
          <a:custGeom>
            <a:avLst/>
            <a:gdLst/>
            <a:ahLst/>
            <a:cxnLst/>
            <a:rect l="l" t="t" r="r" b="b"/>
            <a:pathLst>
              <a:path w="5980430" h="18415">
                <a:moveTo>
                  <a:pt x="5980176" y="0"/>
                </a:moveTo>
                <a:lnTo>
                  <a:pt x="0" y="0"/>
                </a:lnTo>
                <a:lnTo>
                  <a:pt x="0" y="18288"/>
                </a:lnTo>
                <a:lnTo>
                  <a:pt x="5980176" y="18288"/>
                </a:lnTo>
                <a:lnTo>
                  <a:pt x="5980176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2" name="object 12"/>
          <p:cNvSpPr txBox="1"/>
          <p:nvPr/>
        </p:nvSpPr>
        <p:spPr>
          <a:xfrm>
            <a:off x="876300" y="8534923"/>
            <a:ext cx="3619500" cy="205104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25"/>
              </a:spcBef>
            </a:pPr>
            <a:r>
              <a:rPr dirty="0" sz="1100">
                <a:latin typeface="Calibri"/>
                <a:cs typeface="Calibri"/>
              </a:rPr>
              <a:t>7. </a:t>
            </a:r>
            <a:r>
              <a:rPr dirty="0" sz="1100" spc="-5">
                <a:latin typeface="Calibri"/>
                <a:cs typeface="Calibri"/>
              </a:rPr>
              <a:t>Identify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-5">
                <a:latin typeface="Calibri"/>
                <a:cs typeface="Calibri"/>
              </a:rPr>
              <a:t> surface generated by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-5">
                <a:latin typeface="Calibri"/>
                <a:cs typeface="Calibri"/>
              </a:rPr>
              <a:t> equation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:</a:t>
            </a:r>
            <a:r>
              <a:rPr dirty="0" sz="1100" spc="245">
                <a:latin typeface="Calibri"/>
                <a:cs typeface="Calibri"/>
              </a:rPr>
              <a:t> </a:t>
            </a:r>
            <a:r>
              <a:rPr dirty="0" sz="1150" spc="15" i="1">
                <a:latin typeface="Times New Roman"/>
                <a:cs typeface="Times New Roman"/>
              </a:rPr>
              <a:t>z</a:t>
            </a:r>
            <a:r>
              <a:rPr dirty="0" sz="1150" spc="35" i="1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</a:t>
            </a:r>
            <a:r>
              <a:rPr dirty="0" sz="1150" spc="-25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Times New Roman"/>
                <a:cs typeface="Times New Roman"/>
              </a:rPr>
              <a:t>7</a:t>
            </a:r>
            <a:r>
              <a:rPr dirty="0" sz="1150" spc="-85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</a:t>
            </a:r>
            <a:r>
              <a:rPr dirty="0" sz="1150" spc="-80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Times New Roman"/>
                <a:cs typeface="Times New Roman"/>
              </a:rPr>
              <a:t>4</a:t>
            </a:r>
            <a:r>
              <a:rPr dirty="0" sz="1150" spc="25" i="1">
                <a:latin typeface="Times New Roman"/>
                <a:cs typeface="Times New Roman"/>
              </a:rPr>
              <a:t>r</a:t>
            </a:r>
            <a:r>
              <a:rPr dirty="0" sz="1150" spc="-185" i="1">
                <a:latin typeface="Times New Roman"/>
                <a:cs typeface="Times New Roman"/>
              </a:rPr>
              <a:t> </a:t>
            </a:r>
            <a:r>
              <a:rPr dirty="0" baseline="47008" sz="975" spc="30">
                <a:latin typeface="Times New Roman"/>
                <a:cs typeface="Times New Roman"/>
              </a:rPr>
              <a:t>2</a:t>
            </a:r>
            <a:endParaRPr baseline="47008" sz="975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876300" y="877956"/>
            <a:ext cx="5970905" cy="2156460"/>
          </a:xfrm>
          <a:prstGeom prst="rect">
            <a:avLst/>
          </a:prstGeom>
        </p:spPr>
        <p:txBody>
          <a:bodyPr wrap="square" lIns="0" tIns="29209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229"/>
              </a:spcBef>
            </a:pPr>
            <a:r>
              <a:rPr dirty="0" sz="1100">
                <a:latin typeface="Calibri"/>
                <a:cs typeface="Calibri"/>
              </a:rPr>
              <a:t>Step</a:t>
            </a:r>
            <a:r>
              <a:rPr dirty="0" sz="1100" spc="-4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1</a:t>
            </a:r>
            <a:endParaRPr sz="1100">
              <a:latin typeface="Calibri"/>
              <a:cs typeface="Calibri"/>
            </a:endParaRPr>
          </a:p>
          <a:p>
            <a:pPr marL="38100" marR="178435">
              <a:lnSpc>
                <a:spcPct val="110000"/>
              </a:lnSpc>
            </a:pPr>
            <a:r>
              <a:rPr dirty="0" sz="1100">
                <a:latin typeface="Calibri"/>
                <a:cs typeface="Calibri"/>
              </a:rPr>
              <a:t>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identify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surface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generated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by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 equation </a:t>
            </a:r>
            <a:r>
              <a:rPr dirty="0" sz="1100">
                <a:latin typeface="Calibri"/>
                <a:cs typeface="Calibri"/>
              </a:rPr>
              <a:t>it’s</a:t>
            </a:r>
            <a:r>
              <a:rPr dirty="0" sz="1100" spc="-5">
                <a:latin typeface="Calibri"/>
                <a:cs typeface="Calibri"/>
              </a:rPr>
              <a:t> probably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best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first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convert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-5">
                <a:latin typeface="Calibri"/>
                <a:cs typeface="Calibri"/>
              </a:rPr>
              <a:t>equation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into 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Cartesian coordinates.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 this</a:t>
            </a:r>
            <a:r>
              <a:rPr dirty="0" sz="1100">
                <a:latin typeface="Calibri"/>
                <a:cs typeface="Calibri"/>
              </a:rPr>
              <a:t> case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that’s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pretty simple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thing</a:t>
            </a:r>
            <a:r>
              <a:rPr dirty="0" sz="1100">
                <a:latin typeface="Calibri"/>
                <a:cs typeface="Calibri"/>
              </a:rPr>
              <a:t> to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do.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45"/>
              </a:spcBef>
            </a:pPr>
            <a:endParaRPr sz="1250">
              <a:latin typeface="Calibri"/>
              <a:cs typeface="Calibri"/>
            </a:endParaRPr>
          </a:p>
          <a:p>
            <a:pPr marL="38100">
              <a:lnSpc>
                <a:spcPct val="100000"/>
              </a:lnSpc>
            </a:pPr>
            <a:r>
              <a:rPr dirty="0" sz="1100" spc="-5">
                <a:latin typeface="Calibri"/>
                <a:cs typeface="Calibri"/>
              </a:rPr>
              <a:t>Here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equation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Cartesian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coordinates.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900">
              <a:latin typeface="Calibri"/>
              <a:cs typeface="Calibri"/>
            </a:endParaRPr>
          </a:p>
          <a:p>
            <a:pPr algn="ctr" marR="392430">
              <a:lnSpc>
                <a:spcPct val="100000"/>
              </a:lnSpc>
              <a:spcBef>
                <a:spcPts val="5"/>
              </a:spcBef>
            </a:pPr>
            <a:r>
              <a:rPr dirty="0" sz="1200" i="1">
                <a:latin typeface="Times New Roman"/>
                <a:cs typeface="Times New Roman"/>
              </a:rPr>
              <a:t>z</a:t>
            </a:r>
            <a:r>
              <a:rPr dirty="0" sz="1200" spc="20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-4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7</a:t>
            </a:r>
            <a:r>
              <a:rPr dirty="0" sz="1200" spc="-95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</a:t>
            </a:r>
            <a:r>
              <a:rPr dirty="0" sz="1200" spc="-10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4</a:t>
            </a:r>
            <a:r>
              <a:rPr dirty="0" sz="1200" spc="-190">
                <a:latin typeface="Times New Roman"/>
                <a:cs typeface="Times New Roman"/>
              </a:rPr>
              <a:t> </a:t>
            </a:r>
            <a:r>
              <a:rPr dirty="0" baseline="-4273" sz="2925" spc="-157">
                <a:latin typeface="Symbol"/>
                <a:cs typeface="Symbol"/>
              </a:rPr>
              <a:t></a:t>
            </a:r>
            <a:r>
              <a:rPr dirty="0" sz="1200" spc="55" i="1">
                <a:latin typeface="Times New Roman"/>
                <a:cs typeface="Times New Roman"/>
              </a:rPr>
              <a:t>x</a:t>
            </a:r>
            <a:r>
              <a:rPr dirty="0" baseline="43650" sz="1050" spc="-7">
                <a:latin typeface="Times New Roman"/>
                <a:cs typeface="Times New Roman"/>
              </a:rPr>
              <a:t>2</a:t>
            </a:r>
            <a:r>
              <a:rPr dirty="0" baseline="43650" sz="1050">
                <a:latin typeface="Times New Roman"/>
                <a:cs typeface="Times New Roman"/>
              </a:rPr>
              <a:t> </a:t>
            </a:r>
            <a:r>
              <a:rPr dirty="0" baseline="43650" sz="1050" spc="-44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</a:t>
            </a:r>
            <a:r>
              <a:rPr dirty="0" sz="1200" spc="35">
                <a:latin typeface="Times New Roman"/>
                <a:cs typeface="Times New Roman"/>
              </a:rPr>
              <a:t> </a:t>
            </a:r>
            <a:r>
              <a:rPr dirty="0" sz="1200" spc="75" i="1">
                <a:latin typeface="Times New Roman"/>
                <a:cs typeface="Times New Roman"/>
              </a:rPr>
              <a:t>y</a:t>
            </a:r>
            <a:r>
              <a:rPr dirty="0" baseline="43650" sz="1050" spc="-7">
                <a:latin typeface="Times New Roman"/>
                <a:cs typeface="Times New Roman"/>
              </a:rPr>
              <a:t>2</a:t>
            </a:r>
            <a:r>
              <a:rPr dirty="0" baseline="43650" sz="1050" spc="30">
                <a:latin typeface="Times New Roman"/>
                <a:cs typeface="Times New Roman"/>
              </a:rPr>
              <a:t> </a:t>
            </a:r>
            <a:r>
              <a:rPr dirty="0" baseline="-4273" sz="2925" spc="-390">
                <a:latin typeface="Symbol"/>
                <a:cs typeface="Symbol"/>
              </a:rPr>
              <a:t></a:t>
            </a:r>
            <a:r>
              <a:rPr dirty="0" baseline="-4273" sz="2925" spc="-345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-4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7</a:t>
            </a:r>
            <a:r>
              <a:rPr dirty="0" sz="1200" spc="-95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</a:t>
            </a:r>
            <a:r>
              <a:rPr dirty="0" sz="1200" spc="-100">
                <a:latin typeface="Times New Roman"/>
                <a:cs typeface="Times New Roman"/>
              </a:rPr>
              <a:t> </a:t>
            </a:r>
            <a:r>
              <a:rPr dirty="0" sz="1200" spc="70">
                <a:latin typeface="Times New Roman"/>
                <a:cs typeface="Times New Roman"/>
              </a:rPr>
              <a:t>4</a:t>
            </a:r>
            <a:r>
              <a:rPr dirty="0" sz="1200" spc="55" i="1">
                <a:latin typeface="Times New Roman"/>
                <a:cs typeface="Times New Roman"/>
              </a:rPr>
              <a:t>x</a:t>
            </a:r>
            <a:r>
              <a:rPr dirty="0" baseline="43650" sz="1050" spc="-7">
                <a:latin typeface="Times New Roman"/>
                <a:cs typeface="Times New Roman"/>
              </a:rPr>
              <a:t>2</a:t>
            </a:r>
            <a:r>
              <a:rPr dirty="0" baseline="43650" sz="1050">
                <a:latin typeface="Times New Roman"/>
                <a:cs typeface="Times New Roman"/>
              </a:rPr>
              <a:t> </a:t>
            </a:r>
            <a:r>
              <a:rPr dirty="0" baseline="43650" sz="1050" spc="-44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</a:t>
            </a:r>
            <a:r>
              <a:rPr dirty="0" sz="1200" spc="-10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4</a:t>
            </a:r>
            <a:r>
              <a:rPr dirty="0" sz="1200" spc="-170">
                <a:latin typeface="Times New Roman"/>
                <a:cs typeface="Times New Roman"/>
              </a:rPr>
              <a:t> </a:t>
            </a:r>
            <a:r>
              <a:rPr dirty="0" sz="1200" spc="75" i="1">
                <a:latin typeface="Times New Roman"/>
                <a:cs typeface="Times New Roman"/>
              </a:rPr>
              <a:t>y</a:t>
            </a:r>
            <a:r>
              <a:rPr dirty="0" baseline="43650" sz="1050" spc="-7">
                <a:latin typeface="Times New Roman"/>
                <a:cs typeface="Times New Roman"/>
              </a:rPr>
              <a:t>2</a:t>
            </a:r>
            <a:endParaRPr baseline="43650" sz="1050">
              <a:latin typeface="Times New Roman"/>
              <a:cs typeface="Times New Roman"/>
            </a:endParaRPr>
          </a:p>
          <a:p>
            <a:pPr marL="38100">
              <a:lnSpc>
                <a:spcPct val="100000"/>
              </a:lnSpc>
              <a:spcBef>
                <a:spcPts val="1814"/>
              </a:spcBef>
            </a:pPr>
            <a:r>
              <a:rPr dirty="0" sz="1100">
                <a:latin typeface="Calibri"/>
                <a:cs typeface="Calibri"/>
              </a:rPr>
              <a:t>Step</a:t>
            </a:r>
            <a:r>
              <a:rPr dirty="0" sz="1100" spc="-4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2</a:t>
            </a:r>
            <a:endParaRPr sz="1100">
              <a:latin typeface="Calibri"/>
              <a:cs typeface="Calibri"/>
            </a:endParaRPr>
          </a:p>
          <a:p>
            <a:pPr marL="38100" marR="17780">
              <a:lnSpc>
                <a:spcPts val="1380"/>
              </a:lnSpc>
              <a:spcBef>
                <a:spcPts val="200"/>
              </a:spcBef>
            </a:pPr>
            <a:r>
              <a:rPr dirty="0" sz="1200" spc="-5">
                <a:latin typeface="Times New Roman"/>
                <a:cs typeface="Times New Roman"/>
              </a:rPr>
              <a:t>From</a:t>
            </a:r>
            <a:r>
              <a:rPr dirty="0" sz="1200">
                <a:latin typeface="Times New Roman"/>
                <a:cs typeface="Times New Roman"/>
              </a:rPr>
              <a:t> the </a:t>
            </a:r>
            <a:r>
              <a:rPr dirty="0" sz="1200" spc="-5">
                <a:latin typeface="Times New Roman"/>
                <a:cs typeface="Times New Roman"/>
              </a:rPr>
              <a:t>Cartesian</a:t>
            </a:r>
            <a:r>
              <a:rPr dirty="0" sz="1200" spc="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equation</a:t>
            </a:r>
            <a:r>
              <a:rPr dirty="0" sz="1200" spc="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in </a:t>
            </a:r>
            <a:r>
              <a:rPr dirty="0" sz="1200" spc="-5">
                <a:latin typeface="Times New Roman"/>
                <a:cs typeface="Times New Roman"/>
              </a:rPr>
              <a:t>Step</a:t>
            </a:r>
            <a:r>
              <a:rPr dirty="0" sz="1200">
                <a:latin typeface="Times New Roman"/>
                <a:cs typeface="Times New Roman"/>
              </a:rPr>
              <a:t> 1</a:t>
            </a:r>
            <a:r>
              <a:rPr dirty="0" sz="1200" spc="5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we</a:t>
            </a:r>
            <a:r>
              <a:rPr dirty="0" sz="1200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can</a:t>
            </a:r>
            <a:r>
              <a:rPr dirty="0" sz="1200" spc="5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see</a:t>
            </a:r>
            <a:r>
              <a:rPr dirty="0" sz="1200">
                <a:latin typeface="Times New Roman"/>
                <a:cs typeface="Times New Roman"/>
              </a:rPr>
              <a:t> that the </a:t>
            </a:r>
            <a:r>
              <a:rPr dirty="0" sz="1200" spc="-5">
                <a:latin typeface="Times New Roman"/>
                <a:cs typeface="Times New Roman"/>
              </a:rPr>
              <a:t>surface</a:t>
            </a:r>
            <a:r>
              <a:rPr dirty="0" sz="1200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generated</a:t>
            </a:r>
            <a:r>
              <a:rPr dirty="0" sz="1200" spc="1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by</a:t>
            </a:r>
            <a:r>
              <a:rPr dirty="0" sz="1200" spc="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the </a:t>
            </a:r>
            <a:r>
              <a:rPr dirty="0" sz="1200" spc="-5">
                <a:latin typeface="Times New Roman"/>
                <a:cs typeface="Times New Roman"/>
              </a:rPr>
              <a:t>equation</a:t>
            </a:r>
            <a:r>
              <a:rPr dirty="0" sz="1200">
                <a:latin typeface="Times New Roman"/>
                <a:cs typeface="Times New Roman"/>
              </a:rPr>
              <a:t> is</a:t>
            </a:r>
            <a:r>
              <a:rPr dirty="0" sz="1200" spc="5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an </a:t>
            </a:r>
            <a:r>
              <a:rPr dirty="0" sz="1200" spc="-285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elliptic paraboloid</a:t>
            </a:r>
            <a:r>
              <a:rPr dirty="0" sz="1200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that</a:t>
            </a:r>
            <a:r>
              <a:rPr dirty="0" sz="1200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starts</a:t>
            </a:r>
            <a:r>
              <a:rPr dirty="0" sz="1200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at</a:t>
            </a:r>
            <a:r>
              <a:rPr dirty="0" sz="1200" spc="254">
                <a:latin typeface="Times New Roman"/>
                <a:cs typeface="Times New Roman"/>
              </a:rPr>
              <a:t> </a:t>
            </a:r>
            <a:r>
              <a:rPr dirty="0" sz="1200" spc="-5" i="1">
                <a:latin typeface="Times New Roman"/>
                <a:cs typeface="Times New Roman"/>
              </a:rPr>
              <a:t>z</a:t>
            </a:r>
            <a:r>
              <a:rPr dirty="0" sz="1200" spc="20" i="1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Symbol"/>
                <a:cs typeface="Symbol"/>
              </a:rPr>
              <a:t></a:t>
            </a:r>
            <a:r>
              <a:rPr dirty="0" sz="1200" spc="-45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Times New Roman"/>
                <a:cs typeface="Times New Roman"/>
              </a:rPr>
              <a:t>7</a:t>
            </a:r>
            <a:r>
              <a:rPr dirty="0" sz="1200" spc="245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and</a:t>
            </a:r>
            <a:r>
              <a:rPr dirty="0" sz="1200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opens</a:t>
            </a:r>
            <a:r>
              <a:rPr dirty="0" sz="1200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down.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896111" y="3224783"/>
            <a:ext cx="5980430" cy="18415"/>
          </a:xfrm>
          <a:custGeom>
            <a:avLst/>
            <a:gdLst/>
            <a:ahLst/>
            <a:cxnLst/>
            <a:rect l="l" t="t" r="r" b="b"/>
            <a:pathLst>
              <a:path w="5980430" h="18414">
                <a:moveTo>
                  <a:pt x="5980176" y="0"/>
                </a:moveTo>
                <a:lnTo>
                  <a:pt x="0" y="0"/>
                </a:lnTo>
                <a:lnTo>
                  <a:pt x="0" y="18288"/>
                </a:lnTo>
                <a:lnTo>
                  <a:pt x="5980176" y="18288"/>
                </a:lnTo>
                <a:lnTo>
                  <a:pt x="5980176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Application>Microsoft Office PowerPoint</Application>
  <PresentationFormat>On-screen Show (4:3)</PresentationFormat>
  <ScaleCrop>false</ScaleCrop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2021-10-13T13:21:34Z</dcterms:created>
  <dcterms:modified xsi:type="dcterms:W3CDTF">2021-10-13T13:21:34Z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LastSaved">
    <vt:filetime>2021-10-13T00:00:00Z</vt:filetime>
  </property>
</Properties>
</file>